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6" r:id="rId4"/>
    <p:sldId id="258" r:id="rId5"/>
    <p:sldId id="262" r:id="rId6"/>
    <p:sldId id="263" r:id="rId7"/>
    <p:sldId id="264" r:id="rId8"/>
    <p:sldId id="265" r:id="rId9"/>
    <p:sldId id="266" r:id="rId10"/>
    <p:sldId id="297" r:id="rId11"/>
    <p:sldId id="261" r:id="rId12"/>
    <p:sldId id="275" r:id="rId13"/>
    <p:sldId id="268" r:id="rId14"/>
    <p:sldId id="269" r:id="rId15"/>
    <p:sldId id="267" r:id="rId16"/>
    <p:sldId id="270" r:id="rId17"/>
    <p:sldId id="271" r:id="rId18"/>
    <p:sldId id="272" r:id="rId19"/>
    <p:sldId id="277" r:id="rId20"/>
    <p:sldId id="273" r:id="rId21"/>
    <p:sldId id="292" r:id="rId22"/>
    <p:sldId id="274" r:id="rId23"/>
    <p:sldId id="259" r:id="rId24"/>
    <p:sldId id="294" r:id="rId25"/>
    <p:sldId id="278" r:id="rId26"/>
    <p:sldId id="281" r:id="rId27"/>
    <p:sldId id="282" r:id="rId28"/>
    <p:sldId id="287" r:id="rId29"/>
    <p:sldId id="283" r:id="rId30"/>
    <p:sldId id="279" r:id="rId31"/>
    <p:sldId id="290" r:id="rId32"/>
    <p:sldId id="288" r:id="rId33"/>
    <p:sldId id="289" r:id="rId34"/>
    <p:sldId id="260" r:id="rId35"/>
    <p:sldId id="291" r:id="rId36"/>
    <p:sldId id="285" r:id="rId37"/>
    <p:sldId id="286" r:id="rId38"/>
    <p:sldId id="293" r:id="rId39"/>
    <p:sldId id="296" r:id="rId40"/>
    <p:sldId id="295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5"/>
    <p:restoredTop sz="94595"/>
  </p:normalViewPr>
  <p:slideViewPr>
    <p:cSldViewPr snapToGrid="0" snapToObjects="1">
      <p:cViewPr>
        <p:scale>
          <a:sx n="98" d="100"/>
          <a:sy n="98" d="100"/>
        </p:scale>
        <p:origin x="128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5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246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166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0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93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989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25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17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46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89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96CBC-D970-5548-A6C1-472C12E6C171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30300-220D-3040-9799-60F9C25794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41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L3EKcvos3Y" TargetMode="Externa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BW7OembROC8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_8OnDsQVZE" TargetMode="Externa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TwNveVGNFc" TargetMode="Externa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7xvP645fVnI" TargetMode="Externa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l0SXlkrmzyw" TargetMode="Externa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6N_4jGJADY" TargetMode="Externa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Cy9DhBab3rc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HPRURtORni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hyperlink" Target="https://www.youtube.com/watch?v=tS0NXUTeZO8" TargetMode="External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zEkb6RZ2m0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nnotation_id=annotation_1271919673&amp;feature=iv&amp;index=3&amp;list=PLmfiCnVD2LL5xPD-9bBeki-itSNRMcE8u&amp;src_vid=us5uQ2T0C8M&amp;v=r4zZGOe3OS0" TargetMode="External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PkDH81ZTriw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4t8cVOsy9dE" TargetMode="External"/><Relationship Id="rId3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RMIrA5h8X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MLsMyhgfkg" TargetMode="External"/><Relationship Id="rId3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www.amazon.com/Second-Machine-Age-Prosperity-Technologies-ebook/dp/B00D97HPQI/ref=pd_sim_351_3?_encoding=UTF8&amp;pd_rd_i=B00D97HPQI&amp;pd_rd_r=RDR9TR1XH209XGW88KRE&amp;pd_rd_w=eD5pM&amp;pd_rd_wg=tEAU5&amp;psc=1&amp;refRID=RDR9TR1XH209XGW88KRE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www.amazon.com/Industry-4-0-Industrial-Internet-Things-ebook/dp/B01JFTQ050/ref=sr_1_1?s=digital-text&amp;ie=UTF8&amp;qid=1479889707&amp;sr=1-1&amp;keywords=industry+4.0" TargetMode="External"/><Relationship Id="rId7" Type="http://schemas.openxmlformats.org/officeDocument/2006/relationships/image" Target="../media/image7.png"/><Relationship Id="rId8" Type="http://schemas.openxmlformats.org/officeDocument/2006/relationships/hyperlink" Target="https://www.amazon.com/Fourth-Industrial-Revolution-Klaus-Schwab-ebook/dp/B01AIT6SZ8" TargetMode="External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Optimization-Manufacturing-Systems-Internet-Things-ebook/dp/B01M4OAZ8N/ref=sr_1_fkmr3_1?s=digital-text&amp;ie=UTF8&amp;qid=1479889814&amp;sr=1-1-fkmr3&amp;keywords=optimizing+manufacturing+system+using+IO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pW9JcWxKq0" TargetMode="Externa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UUw4SfXzMrw" TargetMode="Externa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990kaGbJD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qCbYd8O8MU" TargetMode="Externa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58" y="1925145"/>
            <a:ext cx="8061313" cy="469142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 bwMode="black">
          <a:xfrm>
            <a:off x="1" y="1"/>
            <a:ext cx="5537200" cy="17272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smtClean="0">
                <a:latin typeface="Calibri" charset="0"/>
                <a:ea typeface="Calibri" charset="0"/>
                <a:cs typeface="Calibri" charset="0"/>
              </a:rPr>
              <a:t>INDUSTRY 4.0</a:t>
            </a: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M.DRUMARE</a:t>
            </a: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fr-FR" sz="5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8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MADE IN CHINA 2025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8749" y="1521505"/>
            <a:ext cx="5889172" cy="4351338"/>
          </a:xfrm>
        </p:spPr>
        <p:txBody>
          <a:bodyPr>
            <a:normAutofit fontScale="40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z="4000" dirty="0" err="1"/>
              <a:t>M</a:t>
            </a:r>
            <a:r>
              <a:rPr lang="fr-FR" sz="4000" dirty="0" err="1" smtClean="0"/>
              <a:t>anufacturing</a:t>
            </a:r>
            <a:r>
              <a:rPr lang="fr-FR" sz="4000" dirty="0" smtClean="0"/>
              <a:t> </a:t>
            </a:r>
            <a:r>
              <a:rPr lang="fr-FR" sz="4000" dirty="0" err="1"/>
              <a:t>be</a:t>
            </a:r>
            <a:r>
              <a:rPr lang="fr-FR" sz="4000" dirty="0"/>
              <a:t> innovation-</a:t>
            </a:r>
            <a:r>
              <a:rPr lang="fr-FR" sz="4000" dirty="0" err="1"/>
              <a:t>driven</a:t>
            </a:r>
            <a:r>
              <a:rPr lang="fr-FR" sz="4000" dirty="0"/>
              <a:t>, </a:t>
            </a:r>
            <a:r>
              <a:rPr lang="fr-FR" sz="4000" dirty="0" err="1"/>
              <a:t>emphasize</a:t>
            </a:r>
            <a:r>
              <a:rPr lang="fr-FR" sz="4000" dirty="0"/>
              <a:t> </a:t>
            </a:r>
            <a:r>
              <a:rPr lang="fr-FR" sz="4000" dirty="0" err="1"/>
              <a:t>quality</a:t>
            </a:r>
            <a:r>
              <a:rPr lang="fr-FR" sz="4000" dirty="0"/>
              <a:t> over </a:t>
            </a:r>
            <a:r>
              <a:rPr lang="fr-FR" sz="4000" dirty="0" err="1"/>
              <a:t>quantity</a:t>
            </a:r>
            <a:r>
              <a:rPr lang="fr-FR" sz="4000" dirty="0"/>
              <a:t>, </a:t>
            </a:r>
            <a:r>
              <a:rPr lang="fr-FR" sz="4000" dirty="0" err="1"/>
              <a:t>achieve</a:t>
            </a:r>
            <a:r>
              <a:rPr lang="fr-FR" sz="4000" dirty="0"/>
              <a:t> green </a:t>
            </a:r>
            <a:r>
              <a:rPr lang="fr-FR" sz="4000" dirty="0" err="1"/>
              <a:t>development</a:t>
            </a:r>
            <a:r>
              <a:rPr lang="fr-FR" sz="4000" dirty="0"/>
              <a:t>, </a:t>
            </a:r>
            <a:r>
              <a:rPr lang="fr-FR" sz="4000" dirty="0" err="1"/>
              <a:t>optimize</a:t>
            </a:r>
            <a:r>
              <a:rPr lang="fr-FR" sz="4000" dirty="0"/>
              <a:t> the structure of </a:t>
            </a:r>
            <a:r>
              <a:rPr lang="fr-FR" sz="4000" dirty="0" err="1"/>
              <a:t>Chinese</a:t>
            </a:r>
            <a:r>
              <a:rPr lang="fr-FR" sz="4000" dirty="0"/>
              <a:t> </a:t>
            </a:r>
            <a:r>
              <a:rPr lang="fr-FR" sz="4000" dirty="0" err="1"/>
              <a:t>industry</a:t>
            </a:r>
            <a:r>
              <a:rPr lang="fr-FR" sz="4000" dirty="0"/>
              <a:t>, and </a:t>
            </a:r>
            <a:r>
              <a:rPr lang="fr-FR" sz="4000" dirty="0" err="1"/>
              <a:t>nurture</a:t>
            </a:r>
            <a:r>
              <a:rPr lang="fr-FR" sz="4000" dirty="0"/>
              <a:t> </a:t>
            </a:r>
            <a:r>
              <a:rPr lang="fr-FR" sz="4000" dirty="0" err="1"/>
              <a:t>human</a:t>
            </a:r>
            <a:r>
              <a:rPr lang="fr-FR" sz="4000" dirty="0"/>
              <a:t> talent.</a:t>
            </a:r>
          </a:p>
          <a:p>
            <a:pPr>
              <a:buFont typeface="Wingdings" charset="2"/>
              <a:buChar char="§"/>
            </a:pPr>
            <a:r>
              <a:rPr lang="fr-FR" sz="4000" dirty="0" err="1"/>
              <a:t>R</a:t>
            </a:r>
            <a:r>
              <a:rPr lang="fr-FR" sz="4000" dirty="0" err="1" smtClean="0"/>
              <a:t>aising</a:t>
            </a:r>
            <a:r>
              <a:rPr lang="fr-FR" sz="4000" dirty="0" smtClean="0"/>
              <a:t> </a:t>
            </a:r>
            <a:r>
              <a:rPr lang="fr-FR" sz="4000" dirty="0" err="1"/>
              <a:t>domestic</a:t>
            </a:r>
            <a:r>
              <a:rPr lang="fr-FR" sz="4000" dirty="0"/>
              <a:t> content of </a:t>
            </a:r>
            <a:r>
              <a:rPr lang="fr-FR" sz="4000" dirty="0" err="1"/>
              <a:t>core</a:t>
            </a:r>
            <a:r>
              <a:rPr lang="fr-FR" sz="4000" dirty="0"/>
              <a:t> components and </a:t>
            </a:r>
            <a:r>
              <a:rPr lang="fr-FR" sz="4000" dirty="0" err="1"/>
              <a:t>materials</a:t>
            </a:r>
            <a:r>
              <a:rPr lang="fr-FR" sz="4000" dirty="0"/>
              <a:t> to 40% by 2020 and 70% by 2025</a:t>
            </a:r>
            <a:r>
              <a:rPr lang="fr-FR" sz="40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4000" dirty="0"/>
          </a:p>
          <a:p>
            <a:pPr>
              <a:buFont typeface="Wingdings" charset="2"/>
              <a:buChar char="§"/>
            </a:pPr>
            <a:r>
              <a:rPr lang="fr-FR" sz="4000" dirty="0" err="1"/>
              <a:t>Although</a:t>
            </a:r>
            <a:r>
              <a:rPr lang="fr-FR" sz="4000" dirty="0"/>
              <a:t> </a:t>
            </a:r>
            <a:r>
              <a:rPr lang="fr-FR" sz="4000" dirty="0" err="1"/>
              <a:t>there</a:t>
            </a:r>
            <a:r>
              <a:rPr lang="fr-FR" sz="4000" dirty="0"/>
              <a:t> </a:t>
            </a:r>
            <a:r>
              <a:rPr lang="fr-FR" sz="4000" dirty="0" err="1"/>
              <a:t>is</a:t>
            </a:r>
            <a:r>
              <a:rPr lang="fr-FR" sz="4000" dirty="0"/>
              <a:t> a </a:t>
            </a:r>
            <a:r>
              <a:rPr lang="fr-FR" sz="4000" dirty="0" err="1"/>
              <a:t>significant</a:t>
            </a:r>
            <a:r>
              <a:rPr lang="fr-FR" sz="4000" dirty="0"/>
              <a:t> </a:t>
            </a:r>
            <a:r>
              <a:rPr lang="fr-FR" sz="4000" dirty="0" err="1"/>
              <a:t>role</a:t>
            </a:r>
            <a:r>
              <a:rPr lang="fr-FR" sz="4000" dirty="0"/>
              <a:t> for the state in </a:t>
            </a:r>
            <a:r>
              <a:rPr lang="fr-FR" sz="4000" dirty="0" err="1"/>
              <a:t>providing</a:t>
            </a:r>
            <a:r>
              <a:rPr lang="fr-FR" sz="4000" dirty="0"/>
              <a:t> an </a:t>
            </a:r>
            <a:r>
              <a:rPr lang="fr-FR" sz="4000" dirty="0" err="1"/>
              <a:t>overall</a:t>
            </a:r>
            <a:r>
              <a:rPr lang="fr-FR" sz="4000" dirty="0"/>
              <a:t> </a:t>
            </a:r>
            <a:r>
              <a:rPr lang="fr-FR" sz="4000" dirty="0" err="1"/>
              <a:t>framework</a:t>
            </a:r>
            <a:r>
              <a:rPr lang="fr-FR" sz="4000" dirty="0"/>
              <a:t>, </a:t>
            </a:r>
            <a:r>
              <a:rPr lang="fr-FR" sz="4000" dirty="0" err="1"/>
              <a:t>utilizing</a:t>
            </a:r>
            <a:r>
              <a:rPr lang="fr-FR" sz="4000" dirty="0"/>
              <a:t> </a:t>
            </a:r>
            <a:r>
              <a:rPr lang="fr-FR" sz="4000" dirty="0" err="1"/>
              <a:t>financial</a:t>
            </a:r>
            <a:r>
              <a:rPr lang="fr-FR" sz="4000" dirty="0"/>
              <a:t> and fiscal </a:t>
            </a:r>
            <a:r>
              <a:rPr lang="fr-FR" sz="4000" dirty="0" err="1"/>
              <a:t>tools</a:t>
            </a:r>
            <a:r>
              <a:rPr lang="fr-FR" sz="4000" dirty="0"/>
              <a:t>, and </a:t>
            </a:r>
            <a:r>
              <a:rPr lang="fr-FR" sz="4000" dirty="0" err="1"/>
              <a:t>supporting</a:t>
            </a:r>
            <a:r>
              <a:rPr lang="fr-FR" sz="4000" dirty="0"/>
              <a:t> the </a:t>
            </a:r>
            <a:r>
              <a:rPr lang="fr-FR" sz="4000" dirty="0" err="1"/>
              <a:t>creation</a:t>
            </a:r>
            <a:r>
              <a:rPr lang="fr-FR" sz="4000" dirty="0"/>
              <a:t> of </a:t>
            </a:r>
            <a:r>
              <a:rPr lang="fr-FR" sz="4000" dirty="0" err="1"/>
              <a:t>manufacturing</a:t>
            </a:r>
            <a:r>
              <a:rPr lang="fr-FR" sz="4000" dirty="0"/>
              <a:t> innovation </a:t>
            </a:r>
            <a:r>
              <a:rPr lang="fr-FR" sz="4000" dirty="0" err="1"/>
              <a:t>centers</a:t>
            </a:r>
            <a:r>
              <a:rPr lang="fr-FR" sz="4000" dirty="0"/>
              <a:t> (15 by 2020 and 40 by </a:t>
            </a:r>
            <a:r>
              <a:rPr lang="fr-FR" sz="4000" dirty="0" smtClean="0"/>
              <a:t>2025). </a:t>
            </a:r>
          </a:p>
          <a:p>
            <a:pPr>
              <a:buFont typeface="Wingdings" charset="2"/>
              <a:buChar char="§"/>
            </a:pPr>
            <a:endParaRPr lang="fr-FR" sz="4000" dirty="0" smtClean="0"/>
          </a:p>
          <a:p>
            <a:pPr>
              <a:buFont typeface="Wingdings" charset="2"/>
              <a:buChar char="§"/>
            </a:pPr>
            <a:r>
              <a:rPr lang="fr-FR" sz="4000" dirty="0" smtClean="0"/>
              <a:t>The plan </a:t>
            </a:r>
            <a:r>
              <a:rPr lang="fr-FR" sz="4000" dirty="0" err="1"/>
              <a:t>highlights</a:t>
            </a:r>
            <a:r>
              <a:rPr lang="fr-FR" sz="4000" dirty="0"/>
              <a:t> 10 </a:t>
            </a:r>
            <a:r>
              <a:rPr lang="fr-FR" sz="4000" dirty="0" err="1"/>
              <a:t>priority</a:t>
            </a:r>
            <a:r>
              <a:rPr lang="fr-FR" sz="4000" dirty="0"/>
              <a:t> </a:t>
            </a:r>
            <a:r>
              <a:rPr lang="fr-FR" sz="4000" dirty="0" err="1"/>
              <a:t>sectors</a:t>
            </a:r>
            <a:r>
              <a:rPr lang="fr-FR" sz="4000" dirty="0" smtClean="0"/>
              <a:t>: </a:t>
            </a:r>
            <a:r>
              <a:rPr lang="fr-FR" sz="4000" dirty="0"/>
              <a:t>1) New </a:t>
            </a:r>
            <a:r>
              <a:rPr lang="fr-FR" sz="4000" dirty="0" err="1"/>
              <a:t>advanced</a:t>
            </a:r>
            <a:r>
              <a:rPr lang="fr-FR" sz="4000" dirty="0"/>
              <a:t> information </a:t>
            </a:r>
            <a:r>
              <a:rPr lang="fr-FR" sz="4000" dirty="0" err="1"/>
              <a:t>technology</a:t>
            </a:r>
            <a:r>
              <a:rPr lang="fr-FR" sz="4000" dirty="0"/>
              <a:t>; 2) </a:t>
            </a:r>
            <a:r>
              <a:rPr lang="fr-FR" sz="4000" dirty="0" err="1"/>
              <a:t>Automated</a:t>
            </a:r>
            <a:r>
              <a:rPr lang="fr-FR" sz="4000" dirty="0"/>
              <a:t> machine </a:t>
            </a:r>
            <a:r>
              <a:rPr lang="fr-FR" sz="4000" dirty="0" err="1"/>
              <a:t>tools</a:t>
            </a:r>
            <a:r>
              <a:rPr lang="fr-FR" sz="4000" dirty="0"/>
              <a:t> &amp; </a:t>
            </a:r>
            <a:r>
              <a:rPr lang="fr-FR" sz="4000" dirty="0" err="1"/>
              <a:t>robotics</a:t>
            </a:r>
            <a:r>
              <a:rPr lang="fr-FR" sz="4000" dirty="0"/>
              <a:t>; 3) Aerospace and </a:t>
            </a:r>
            <a:r>
              <a:rPr lang="fr-FR" sz="4000" dirty="0" err="1"/>
              <a:t>aeronautical</a:t>
            </a:r>
            <a:r>
              <a:rPr lang="fr-FR" sz="4000" dirty="0"/>
              <a:t> </a:t>
            </a:r>
            <a:r>
              <a:rPr lang="fr-FR" sz="4000" dirty="0" err="1"/>
              <a:t>equipment</a:t>
            </a:r>
            <a:r>
              <a:rPr lang="fr-FR" sz="4000" dirty="0"/>
              <a:t>; 4) Maritime </a:t>
            </a:r>
            <a:r>
              <a:rPr lang="fr-FR" sz="4000" dirty="0" err="1"/>
              <a:t>equipment</a:t>
            </a:r>
            <a:r>
              <a:rPr lang="fr-FR" sz="4000" dirty="0"/>
              <a:t> and high-tech shipping; 5) Modern rail transport </a:t>
            </a:r>
            <a:r>
              <a:rPr lang="fr-FR" sz="4000" dirty="0" err="1"/>
              <a:t>equipment</a:t>
            </a:r>
            <a:r>
              <a:rPr lang="fr-FR" sz="4000" dirty="0"/>
              <a:t>; 6) New-</a:t>
            </a:r>
            <a:r>
              <a:rPr lang="fr-FR" sz="4000" dirty="0" err="1"/>
              <a:t>energy</a:t>
            </a:r>
            <a:r>
              <a:rPr lang="fr-FR" sz="4000" dirty="0"/>
              <a:t> </a:t>
            </a:r>
            <a:r>
              <a:rPr lang="fr-FR" sz="4000" dirty="0" err="1"/>
              <a:t>vehicles</a:t>
            </a:r>
            <a:r>
              <a:rPr lang="fr-FR" sz="4000" dirty="0"/>
              <a:t> and </a:t>
            </a:r>
            <a:r>
              <a:rPr lang="fr-FR" sz="4000" dirty="0" err="1"/>
              <a:t>equipment</a:t>
            </a:r>
            <a:r>
              <a:rPr lang="fr-FR" sz="4000" dirty="0"/>
              <a:t>; 7) Power </a:t>
            </a:r>
            <a:r>
              <a:rPr lang="fr-FR" sz="4000" dirty="0" err="1"/>
              <a:t>equipment</a:t>
            </a:r>
            <a:r>
              <a:rPr lang="fr-FR" sz="4000" dirty="0"/>
              <a:t>; 8) Agricultural </a:t>
            </a:r>
            <a:r>
              <a:rPr lang="fr-FR" sz="4000" dirty="0" err="1"/>
              <a:t>equipment</a:t>
            </a:r>
            <a:r>
              <a:rPr lang="fr-FR" sz="4000" dirty="0"/>
              <a:t>; 9) New </a:t>
            </a:r>
            <a:r>
              <a:rPr lang="fr-FR" sz="4000" dirty="0" err="1"/>
              <a:t>materials</a:t>
            </a:r>
            <a:r>
              <a:rPr lang="fr-FR" sz="4000" dirty="0"/>
              <a:t>; and 10) </a:t>
            </a:r>
            <a:r>
              <a:rPr lang="fr-FR" sz="4000" dirty="0" err="1"/>
              <a:t>Biopharma</a:t>
            </a:r>
            <a:r>
              <a:rPr lang="fr-FR" sz="4000" dirty="0"/>
              <a:t> and </a:t>
            </a:r>
            <a:r>
              <a:rPr lang="fr-FR" sz="4000" dirty="0" err="1"/>
              <a:t>advanced</a:t>
            </a:r>
            <a:r>
              <a:rPr lang="fr-FR" sz="4000" dirty="0"/>
              <a:t> </a:t>
            </a:r>
            <a:r>
              <a:rPr lang="fr-FR" sz="4000" dirty="0" err="1"/>
              <a:t>medical</a:t>
            </a:r>
            <a:r>
              <a:rPr lang="fr-FR" sz="4000" dirty="0"/>
              <a:t> </a:t>
            </a:r>
            <a:r>
              <a:rPr lang="fr-FR" sz="4000" dirty="0" err="1"/>
              <a:t>products</a:t>
            </a:r>
            <a:r>
              <a:rPr lang="fr-FR" sz="4000" dirty="0"/>
              <a:t>.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02" y="1685108"/>
            <a:ext cx="5340969" cy="33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2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WHAT MADE </a:t>
            </a:r>
            <a:r>
              <a:rPr lang="fr-FR" smtClean="0"/>
              <a:t>THIS REVOLUTION </a:t>
            </a:r>
            <a:r>
              <a:rPr lang="fr-FR" dirty="0" smtClean="0"/>
              <a:t>4.0 POSSIBLE?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7938" y="1485220"/>
            <a:ext cx="11556124" cy="48514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E</a:t>
            </a:r>
            <a:r>
              <a:rPr lang="fr-FR" dirty="0" err="1" smtClean="0"/>
              <a:t>merging</a:t>
            </a:r>
            <a:r>
              <a:rPr lang="fr-FR" dirty="0" smtClean="0"/>
              <a:t>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 smtClean="0"/>
              <a:t>breakthroughs</a:t>
            </a:r>
            <a:r>
              <a:rPr lang="fr-FR" dirty="0" smtClean="0"/>
              <a:t> </a:t>
            </a:r>
            <a:r>
              <a:rPr lang="fr-FR" dirty="0" err="1"/>
              <a:t>covering</a:t>
            </a:r>
            <a:r>
              <a:rPr lang="fr-FR" dirty="0"/>
              <a:t> </a:t>
            </a:r>
            <a:r>
              <a:rPr lang="fr-FR" dirty="0" err="1"/>
              <a:t>wide-ranging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smtClean="0"/>
              <a:t>:</a:t>
            </a:r>
          </a:p>
          <a:p>
            <a:pPr lvl="1">
              <a:buFont typeface="Arial" charset="0"/>
              <a:buChar char="•"/>
            </a:pPr>
            <a:r>
              <a:rPr lang="fr-FR" sz="2800" dirty="0" err="1" smtClean="0"/>
              <a:t>Economy</a:t>
            </a:r>
            <a:r>
              <a:rPr lang="fr-FR" sz="2800" dirty="0" smtClean="0"/>
              <a:t> of Mass </a:t>
            </a:r>
            <a:r>
              <a:rPr lang="fr-FR" sz="2800" dirty="0" err="1" smtClean="0"/>
              <a:t>Customization</a:t>
            </a:r>
            <a:r>
              <a:rPr lang="fr-FR" sz="2800" dirty="0" smtClean="0"/>
              <a:t>  </a:t>
            </a:r>
            <a:endParaRPr lang="fr-FR" sz="2800" dirty="0"/>
          </a:p>
          <a:p>
            <a:pPr lvl="1"/>
            <a:r>
              <a:rPr lang="fr-FR" sz="2800" dirty="0" err="1" smtClean="0"/>
              <a:t>Artificial</a:t>
            </a:r>
            <a:r>
              <a:rPr lang="fr-FR" sz="2800" dirty="0" smtClean="0"/>
              <a:t> </a:t>
            </a:r>
            <a:r>
              <a:rPr lang="fr-FR" sz="2800" dirty="0"/>
              <a:t>intelligence (AI</a:t>
            </a:r>
            <a:r>
              <a:rPr lang="fr-FR" sz="2800" dirty="0" smtClean="0"/>
              <a:t>)</a:t>
            </a:r>
          </a:p>
          <a:p>
            <a:pPr lvl="1"/>
            <a:r>
              <a:rPr lang="fr-FR" sz="2800" dirty="0" smtClean="0"/>
              <a:t>Advanced </a:t>
            </a:r>
            <a:r>
              <a:rPr lang="fr-FR" sz="2800" dirty="0" err="1" smtClean="0"/>
              <a:t>Robotics</a:t>
            </a:r>
            <a:r>
              <a:rPr lang="fr-FR" sz="2800" dirty="0" smtClean="0"/>
              <a:t>.</a:t>
            </a:r>
          </a:p>
          <a:p>
            <a:pPr lvl="1"/>
            <a:r>
              <a:rPr lang="fr-FR" sz="2800" dirty="0"/>
              <a:t>T</a:t>
            </a:r>
            <a:r>
              <a:rPr lang="fr-FR" sz="2800" dirty="0" smtClean="0"/>
              <a:t>he </a:t>
            </a:r>
            <a:r>
              <a:rPr lang="fr-FR" sz="2800" dirty="0"/>
              <a:t>internet of </a:t>
            </a:r>
            <a:r>
              <a:rPr lang="fr-FR" sz="2800" dirty="0" err="1" smtClean="0"/>
              <a:t>things</a:t>
            </a:r>
            <a:r>
              <a:rPr lang="fr-FR" sz="2800" dirty="0" smtClean="0"/>
              <a:t>, </a:t>
            </a:r>
            <a:r>
              <a:rPr lang="fr-FR" sz="2800" dirty="0" err="1" smtClean="0"/>
              <a:t>sensors</a:t>
            </a:r>
            <a:r>
              <a:rPr lang="fr-FR" sz="2800" dirty="0" smtClean="0"/>
              <a:t>, </a:t>
            </a:r>
            <a:r>
              <a:rPr lang="fr-FR" sz="2800" dirty="0" err="1" smtClean="0"/>
              <a:t>Big</a:t>
            </a:r>
            <a:r>
              <a:rPr lang="fr-FR" sz="2800" dirty="0" smtClean="0"/>
              <a:t> Data.  </a:t>
            </a:r>
            <a:endParaRPr lang="fr-FR" sz="2800" dirty="0"/>
          </a:p>
          <a:p>
            <a:pPr lvl="1"/>
            <a:r>
              <a:rPr lang="fr-FR" sz="2800" dirty="0" err="1"/>
              <a:t>A</a:t>
            </a:r>
            <a:r>
              <a:rPr lang="fr-FR" sz="2800" dirty="0" err="1" smtClean="0"/>
              <a:t>utonomous</a:t>
            </a:r>
            <a:r>
              <a:rPr lang="fr-FR" sz="2800" dirty="0" smtClean="0"/>
              <a:t> </a:t>
            </a:r>
            <a:r>
              <a:rPr lang="fr-FR" sz="2800" dirty="0" err="1" smtClean="0"/>
              <a:t>vehicles</a:t>
            </a:r>
            <a:r>
              <a:rPr lang="fr-FR" sz="2800" dirty="0" smtClean="0"/>
              <a:t> and drones. </a:t>
            </a:r>
          </a:p>
          <a:p>
            <a:pPr lvl="1"/>
            <a:r>
              <a:rPr lang="fr-FR" sz="2800" dirty="0" smtClean="0"/>
              <a:t>3D printing. </a:t>
            </a:r>
          </a:p>
          <a:p>
            <a:pPr lvl="1"/>
            <a:r>
              <a:rPr lang="fr-FR" sz="2800" dirty="0" err="1" smtClean="0"/>
              <a:t>Nanotechnology</a:t>
            </a:r>
            <a:r>
              <a:rPr lang="fr-FR" sz="2800" dirty="0"/>
              <a:t>.</a:t>
            </a:r>
            <a:endParaRPr lang="fr-FR" sz="2800" dirty="0" smtClean="0"/>
          </a:p>
          <a:p>
            <a:pPr lvl="1"/>
            <a:r>
              <a:rPr lang="fr-FR" sz="2800" dirty="0" err="1" smtClean="0"/>
              <a:t>Augmented</a:t>
            </a:r>
            <a:r>
              <a:rPr lang="fr-FR" sz="2800" dirty="0" smtClean="0"/>
              <a:t> Reality.</a:t>
            </a:r>
            <a:endParaRPr lang="fr-FR" sz="2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434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ECONOMY OF MASS CUSTOMIZATION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436" y="1735684"/>
            <a:ext cx="4723151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Mass customisation </a:t>
            </a:r>
            <a:r>
              <a:rPr lang="fr-FR" dirty="0" err="1"/>
              <a:t>is</a:t>
            </a:r>
            <a:r>
              <a:rPr lang="fr-FR" dirty="0"/>
              <a:t> a production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combines </a:t>
            </a:r>
            <a:r>
              <a:rPr lang="fr-FR" dirty="0" err="1"/>
              <a:t>elements</a:t>
            </a:r>
            <a:r>
              <a:rPr lang="fr-FR" dirty="0"/>
              <a:t> of mass production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of </a:t>
            </a:r>
            <a:r>
              <a:rPr lang="fr-FR" dirty="0" err="1"/>
              <a:t>bespoke</a:t>
            </a:r>
            <a:r>
              <a:rPr lang="fr-FR" dirty="0"/>
              <a:t> </a:t>
            </a:r>
            <a:r>
              <a:rPr lang="fr-FR" dirty="0" err="1"/>
              <a:t>tailoring</a:t>
            </a:r>
            <a:r>
              <a:rPr lang="fr-FR" dirty="0"/>
              <a:t>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Products</a:t>
            </a:r>
            <a:r>
              <a:rPr lang="fr-FR" dirty="0" smtClean="0"/>
              <a:t> </a:t>
            </a:r>
            <a:r>
              <a:rPr lang="fr-FR" dirty="0"/>
              <a:t>are </a:t>
            </a:r>
            <a:r>
              <a:rPr lang="fr-FR" dirty="0" err="1"/>
              <a:t>adapted</a:t>
            </a:r>
            <a:r>
              <a:rPr lang="fr-FR" dirty="0"/>
              <a:t> to </a:t>
            </a:r>
            <a:r>
              <a:rPr lang="fr-FR" dirty="0" err="1"/>
              <a:t>meet</a:t>
            </a:r>
            <a:r>
              <a:rPr lang="fr-FR" dirty="0"/>
              <a:t> a </a:t>
            </a:r>
            <a:r>
              <a:rPr lang="fr-FR" dirty="0" err="1"/>
              <a:t>customer's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no </a:t>
            </a:r>
            <a:r>
              <a:rPr lang="fr-FR" dirty="0" err="1"/>
              <a:t>two</a:t>
            </a:r>
            <a:r>
              <a:rPr lang="fr-FR" dirty="0"/>
              <a:t> items are the </a:t>
            </a:r>
            <a:r>
              <a:rPr lang="fr-FR" dirty="0" err="1"/>
              <a:t>same</a:t>
            </a:r>
            <a:r>
              <a:rPr lang="fr-FR" dirty="0"/>
              <a:t>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82" y="1897778"/>
            <a:ext cx="6254576" cy="38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AI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5247" y="923385"/>
            <a:ext cx="5483773" cy="539057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400" dirty="0" err="1"/>
              <a:t>Artificial</a:t>
            </a:r>
            <a:r>
              <a:rPr lang="fr-FR" sz="2400" dirty="0"/>
              <a:t> Intelligence </a:t>
            </a:r>
            <a:r>
              <a:rPr lang="fr-FR" sz="2400" dirty="0" err="1"/>
              <a:t>is</a:t>
            </a:r>
            <a:r>
              <a:rPr lang="fr-FR" sz="2400" dirty="0"/>
              <a:t> the science </a:t>
            </a:r>
            <a:r>
              <a:rPr lang="fr-FR" sz="2400" dirty="0" err="1"/>
              <a:t>concerned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the </a:t>
            </a:r>
            <a:r>
              <a:rPr lang="fr-FR" sz="2400" dirty="0" err="1"/>
              <a:t>creation</a:t>
            </a:r>
            <a:r>
              <a:rPr lang="fr-FR" sz="2400" dirty="0"/>
              <a:t> of machine intelligence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able to </a:t>
            </a:r>
            <a:r>
              <a:rPr lang="fr-FR" sz="2400" dirty="0" err="1"/>
              <a:t>perform</a:t>
            </a:r>
            <a:r>
              <a:rPr lang="fr-FR" sz="2400" dirty="0"/>
              <a:t> </a:t>
            </a:r>
            <a:r>
              <a:rPr lang="fr-FR" sz="2400" dirty="0" err="1"/>
              <a:t>tasks</a:t>
            </a:r>
            <a:r>
              <a:rPr lang="fr-FR" sz="2400" dirty="0"/>
              <a:t> </a:t>
            </a:r>
            <a:r>
              <a:rPr lang="fr-FR" sz="2400" dirty="0" err="1" smtClean="0"/>
              <a:t>heretofore</a:t>
            </a:r>
            <a:r>
              <a:rPr lang="fr-FR" sz="2400" dirty="0" smtClean="0"/>
              <a:t> </a:t>
            </a:r>
            <a:r>
              <a:rPr lang="fr-FR" sz="2400" dirty="0" err="1" smtClean="0"/>
              <a:t>only</a:t>
            </a:r>
            <a:r>
              <a:rPr lang="fr-FR" sz="2400" dirty="0" smtClean="0"/>
              <a:t> </a:t>
            </a:r>
            <a:r>
              <a:rPr lang="fr-FR" sz="2400" dirty="0" err="1"/>
              <a:t>performed</a:t>
            </a:r>
            <a:r>
              <a:rPr lang="fr-FR" sz="2400" dirty="0"/>
              <a:t> by </a:t>
            </a:r>
            <a:r>
              <a:rPr lang="fr-FR" sz="2400" dirty="0" smtClean="0"/>
              <a:t>people. 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/>
              <a:t> </a:t>
            </a:r>
            <a:r>
              <a:rPr lang="fr-FR" sz="2400" dirty="0" smtClean="0"/>
              <a:t>Design the </a:t>
            </a:r>
            <a:r>
              <a:rPr lang="fr-FR" sz="2400" dirty="0"/>
              <a:t>robots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artificial</a:t>
            </a:r>
            <a:r>
              <a:rPr lang="fr-FR" sz="2400" dirty="0"/>
              <a:t> intelligence </a:t>
            </a:r>
            <a:r>
              <a:rPr lang="fr-FR" sz="2400" dirty="0" smtClean="0"/>
              <a:t>to </a:t>
            </a:r>
            <a:r>
              <a:rPr lang="fr-FR" sz="2400" dirty="0" err="1" smtClean="0"/>
              <a:t>enable</a:t>
            </a:r>
            <a:r>
              <a:rPr lang="fr-FR" sz="2400" dirty="0" smtClean="0"/>
              <a:t> </a:t>
            </a:r>
            <a:r>
              <a:rPr lang="fr-FR" sz="2400" dirty="0" err="1"/>
              <a:t>them</a:t>
            </a:r>
            <a:r>
              <a:rPr lang="fr-FR" sz="2400" dirty="0"/>
              <a:t> to </a:t>
            </a:r>
            <a:r>
              <a:rPr lang="fr-FR" sz="2400" dirty="0" err="1"/>
              <a:t>learn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 smtClean="0"/>
              <a:t>experience</a:t>
            </a:r>
            <a:r>
              <a:rPr lang="fr-FR" sz="2400" dirty="0" smtClean="0"/>
              <a:t>. The </a:t>
            </a:r>
            <a:r>
              <a:rPr lang="fr-FR" sz="2400" dirty="0"/>
              <a:t>robots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more responsive to </a:t>
            </a:r>
            <a:r>
              <a:rPr lang="fr-FR" sz="2400" dirty="0" err="1"/>
              <a:t>human</a:t>
            </a:r>
            <a:r>
              <a:rPr lang="fr-FR" sz="2400" dirty="0"/>
              <a:t> </a:t>
            </a:r>
            <a:r>
              <a:rPr lang="fr-FR" sz="2400" dirty="0" err="1"/>
              <a:t>behavior</a:t>
            </a:r>
            <a:r>
              <a:rPr lang="fr-FR" sz="2400" dirty="0"/>
              <a:t>. 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The </a:t>
            </a:r>
            <a:r>
              <a:rPr lang="fr-FR" sz="2400" dirty="0"/>
              <a:t>more robots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sense</a:t>
            </a:r>
            <a:r>
              <a:rPr lang="fr-FR" sz="2400" dirty="0"/>
              <a:t> the </a:t>
            </a:r>
            <a:r>
              <a:rPr lang="fr-FR" sz="2400" dirty="0" err="1"/>
              <a:t>humans</a:t>
            </a:r>
            <a:r>
              <a:rPr lang="fr-FR" sz="2400" dirty="0"/>
              <a:t> </a:t>
            </a:r>
            <a:r>
              <a:rPr lang="fr-FR" sz="2400" dirty="0" err="1"/>
              <a:t>around</a:t>
            </a:r>
            <a:r>
              <a:rPr lang="fr-FR" sz="2400" dirty="0"/>
              <a:t> </a:t>
            </a:r>
            <a:r>
              <a:rPr lang="fr-FR" sz="2400" dirty="0" err="1"/>
              <a:t>them</a:t>
            </a:r>
            <a:r>
              <a:rPr lang="fr-FR" sz="2400" dirty="0"/>
              <a:t> and </a:t>
            </a:r>
            <a:r>
              <a:rPr lang="fr-FR" sz="2400" dirty="0" err="1"/>
              <a:t>make</a:t>
            </a:r>
            <a:r>
              <a:rPr lang="fr-FR" sz="2400" dirty="0"/>
              <a:t> </a:t>
            </a:r>
            <a:r>
              <a:rPr lang="fr-FR" sz="2400" dirty="0" err="1"/>
              <a:t>adjustments</a:t>
            </a:r>
            <a:r>
              <a:rPr lang="fr-FR" sz="2400" dirty="0"/>
              <a:t>, the </a:t>
            </a:r>
            <a:r>
              <a:rPr lang="fr-FR" sz="2400" dirty="0" err="1"/>
              <a:t>safer</a:t>
            </a:r>
            <a:r>
              <a:rPr lang="fr-FR" sz="2400" dirty="0"/>
              <a:t> and more effective the robots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on the </a:t>
            </a:r>
            <a:r>
              <a:rPr lang="fr-FR" sz="2400" dirty="0" err="1"/>
              <a:t>assembly</a:t>
            </a:r>
            <a:r>
              <a:rPr lang="fr-FR" sz="2400" dirty="0"/>
              <a:t> line.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15" y="3472807"/>
            <a:ext cx="4784594" cy="299105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15" y="884843"/>
            <a:ext cx="4784594" cy="24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ADVANCED ROBOTICS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7483" y="1871318"/>
            <a:ext cx="4805855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The </a:t>
            </a:r>
            <a:r>
              <a:rPr lang="fr-FR" dirty="0" err="1"/>
              <a:t>term</a:t>
            </a:r>
            <a:r>
              <a:rPr lang="fr-FR" dirty="0"/>
              <a:t> "</a:t>
            </a:r>
            <a:r>
              <a:rPr lang="fr-FR" dirty="0" err="1"/>
              <a:t>advanced</a:t>
            </a:r>
            <a:r>
              <a:rPr lang="fr-FR" dirty="0"/>
              <a:t> </a:t>
            </a:r>
            <a:r>
              <a:rPr lang="fr-FR" dirty="0" err="1"/>
              <a:t>robotics</a:t>
            </a:r>
            <a:r>
              <a:rPr lang="fr-FR" dirty="0"/>
              <a:t>" first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use in the 1980s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sensor-based</a:t>
            </a:r>
            <a:r>
              <a:rPr lang="fr-FR" dirty="0"/>
              <a:t> robots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dirty="0" err="1"/>
              <a:t>mimic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intelligence. 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Robots </a:t>
            </a:r>
            <a:r>
              <a:rPr lang="fr-FR" dirty="0"/>
              <a:t>are </a:t>
            </a:r>
            <a:r>
              <a:rPr lang="fr-FR" dirty="0" err="1"/>
              <a:t>used</a:t>
            </a:r>
            <a:r>
              <a:rPr lang="fr-FR" dirty="0"/>
              <a:t> in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fields</a:t>
            </a:r>
            <a:r>
              <a:rPr lang="fr-FR" dirty="0"/>
              <a:t> </a:t>
            </a:r>
            <a:r>
              <a:rPr lang="fr-FR" dirty="0" err="1"/>
              <a:t>ranging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manufacturing</a:t>
            </a:r>
            <a:r>
              <a:rPr lang="fr-FR" dirty="0"/>
              <a:t>, </a:t>
            </a:r>
            <a:r>
              <a:rPr lang="fr-FR" dirty="0" err="1"/>
              <a:t>nuclear</a:t>
            </a:r>
            <a:r>
              <a:rPr lang="fr-FR" dirty="0"/>
              <a:t>, construction, </a:t>
            </a:r>
            <a:r>
              <a:rPr lang="fr-FR" dirty="0" err="1"/>
              <a:t>space</a:t>
            </a:r>
            <a:r>
              <a:rPr lang="fr-FR" dirty="0"/>
              <a:t> and </a:t>
            </a:r>
            <a:r>
              <a:rPr lang="fr-FR" dirty="0" err="1"/>
              <a:t>underwater</a:t>
            </a:r>
            <a:r>
              <a:rPr lang="fr-FR" dirty="0"/>
              <a:t> exploration, and </a:t>
            </a:r>
            <a:r>
              <a:rPr lang="fr-FR" dirty="0" err="1"/>
              <a:t>health</a:t>
            </a:r>
            <a:r>
              <a:rPr lang="fr-FR" dirty="0"/>
              <a:t> care</a:t>
            </a:r>
            <a:r>
              <a:rPr lang="fr-FR" dirty="0" smtClean="0"/>
              <a:t>.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5" name="Imag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06" y="2047741"/>
            <a:ext cx="5509310" cy="343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28225"/>
            <a:ext cx="12396866" cy="1325563"/>
          </a:xfrm>
        </p:spPr>
        <p:txBody>
          <a:bodyPr/>
          <a:lstStyle/>
          <a:p>
            <a:r>
              <a:rPr lang="fr-FR" dirty="0" err="1" smtClean="0"/>
              <a:t>IoT</a:t>
            </a:r>
            <a:r>
              <a:rPr lang="fr-FR" dirty="0" smtClean="0"/>
              <a:t>, SENSORS &amp; CLOUD COMPUTING </a:t>
            </a:r>
            <a:endParaRPr lang="fr-FR" dirty="0"/>
          </a:p>
        </p:txBody>
      </p:sp>
      <p:pic>
        <p:nvPicPr>
          <p:cNvPr id="6" name="Espace réservé du contenu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90" y="2312310"/>
            <a:ext cx="5502813" cy="3418982"/>
          </a:xfrm>
        </p:spPr>
      </p:pic>
      <p:sp>
        <p:nvSpPr>
          <p:cNvPr id="7" name="ZoneTexte 6"/>
          <p:cNvSpPr txBox="1"/>
          <p:nvPr/>
        </p:nvSpPr>
        <p:spPr>
          <a:xfrm>
            <a:off x="219117" y="1097338"/>
            <a:ext cx="53328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/>
              <a:t>The Internet of </a:t>
            </a:r>
            <a:r>
              <a:rPr lang="fr-FR" sz="2400" dirty="0" err="1"/>
              <a:t>Things</a:t>
            </a:r>
            <a:r>
              <a:rPr lang="fr-FR" sz="2400" dirty="0"/>
              <a:t> (</a:t>
            </a:r>
            <a:r>
              <a:rPr lang="fr-FR" sz="2400" dirty="0" err="1"/>
              <a:t>IoT</a:t>
            </a:r>
            <a:r>
              <a:rPr lang="fr-FR" sz="2400" dirty="0"/>
              <a:t>) </a:t>
            </a:r>
            <a:r>
              <a:rPr lang="fr-FR" sz="2400" dirty="0" err="1"/>
              <a:t>is</a:t>
            </a:r>
            <a:r>
              <a:rPr lang="fr-FR" sz="2400" dirty="0"/>
              <a:t> an </a:t>
            </a:r>
            <a:r>
              <a:rPr lang="fr-FR" sz="2400" dirty="0" err="1"/>
              <a:t>evolution</a:t>
            </a:r>
            <a:r>
              <a:rPr lang="fr-FR" sz="2400" dirty="0"/>
              <a:t> of mobile, home, </a:t>
            </a:r>
            <a:r>
              <a:rPr lang="fr-FR" sz="2400" dirty="0" err="1" smtClean="0"/>
              <a:t>industrial</a:t>
            </a:r>
            <a:r>
              <a:rPr lang="fr-FR" sz="2400" dirty="0" smtClean="0"/>
              <a:t> and </a:t>
            </a:r>
            <a:r>
              <a:rPr lang="fr-FR" sz="2400" dirty="0" err="1"/>
              <a:t>embedded</a:t>
            </a:r>
            <a:r>
              <a:rPr lang="fr-FR" sz="2400" dirty="0"/>
              <a:t> </a:t>
            </a:r>
            <a:r>
              <a:rPr lang="fr-FR" sz="2400" dirty="0" err="1"/>
              <a:t>devices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are </a:t>
            </a:r>
            <a:r>
              <a:rPr lang="fr-FR" sz="2400" dirty="0" err="1"/>
              <a:t>connected</a:t>
            </a:r>
            <a:r>
              <a:rPr lang="fr-FR" sz="2400" dirty="0"/>
              <a:t> to the internet, </a:t>
            </a:r>
            <a:r>
              <a:rPr lang="fr-FR" sz="2400" dirty="0" err="1"/>
              <a:t>integrating</a:t>
            </a:r>
            <a:r>
              <a:rPr lang="fr-FR" sz="2400" dirty="0"/>
              <a:t> </a:t>
            </a:r>
            <a:r>
              <a:rPr lang="fr-FR" sz="2400" dirty="0" err="1"/>
              <a:t>computing</a:t>
            </a:r>
            <a:r>
              <a:rPr lang="fr-FR" sz="2400" dirty="0"/>
              <a:t> </a:t>
            </a:r>
            <a:r>
              <a:rPr lang="fr-FR" sz="2400" dirty="0" err="1"/>
              <a:t>capabilities</a:t>
            </a:r>
            <a:r>
              <a:rPr lang="fr-FR" sz="2400" dirty="0"/>
              <a:t> and </a:t>
            </a:r>
            <a:r>
              <a:rPr lang="fr-FR" sz="2400" dirty="0" err="1"/>
              <a:t>using</a:t>
            </a:r>
            <a:r>
              <a:rPr lang="fr-FR" sz="2400" dirty="0"/>
              <a:t> data </a:t>
            </a:r>
            <a:r>
              <a:rPr lang="fr-FR" sz="2400" dirty="0" err="1"/>
              <a:t>analytics</a:t>
            </a:r>
            <a:r>
              <a:rPr lang="fr-FR" sz="2400" dirty="0"/>
              <a:t> to </a:t>
            </a:r>
            <a:r>
              <a:rPr lang="fr-FR" sz="2400" dirty="0" err="1"/>
              <a:t>extract</a:t>
            </a:r>
            <a:r>
              <a:rPr lang="fr-FR" sz="2400" dirty="0"/>
              <a:t> </a:t>
            </a:r>
            <a:r>
              <a:rPr lang="fr-FR" sz="2400" dirty="0" err="1"/>
              <a:t>valuable</a:t>
            </a:r>
            <a:r>
              <a:rPr lang="fr-FR" sz="2400" dirty="0"/>
              <a:t> </a:t>
            </a:r>
            <a:r>
              <a:rPr lang="fr-FR" sz="2400" dirty="0" smtClean="0"/>
              <a:t>information.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On the </a:t>
            </a:r>
            <a:r>
              <a:rPr lang="fr-FR" sz="2400" dirty="0" err="1" smtClean="0"/>
              <a:t>assembly</a:t>
            </a:r>
            <a:r>
              <a:rPr lang="fr-FR" sz="2400" dirty="0" smtClean="0"/>
              <a:t> line, the robots and the </a:t>
            </a:r>
            <a:r>
              <a:rPr lang="fr-FR" sz="2400" dirty="0" err="1" smtClean="0"/>
              <a:t>workers</a:t>
            </a:r>
            <a:r>
              <a:rPr lang="fr-FR" sz="2400" dirty="0" smtClean="0"/>
              <a:t> </a:t>
            </a:r>
            <a:r>
              <a:rPr lang="fr-FR" sz="2400" dirty="0" err="1" smtClean="0"/>
              <a:t>communicate</a:t>
            </a:r>
            <a:r>
              <a:rPr lang="fr-FR" sz="2400" dirty="0" smtClean="0"/>
              <a:t> via the Cloud. 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The data sent to the Cloud </a:t>
            </a:r>
            <a:r>
              <a:rPr lang="fr-FR" sz="2400" dirty="0" err="1" smtClean="0"/>
              <a:t>allow</a:t>
            </a:r>
            <a:r>
              <a:rPr lang="fr-FR" sz="2400" dirty="0" smtClean="0"/>
              <a:t> </a:t>
            </a:r>
            <a:r>
              <a:rPr lang="fr-FR" sz="2400" dirty="0" err="1" smtClean="0"/>
              <a:t>visual</a:t>
            </a:r>
            <a:r>
              <a:rPr lang="fr-FR" sz="2400" dirty="0" smtClean="0"/>
              <a:t>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and the </a:t>
            </a:r>
            <a:r>
              <a:rPr lang="fr-FR" sz="2400" dirty="0" err="1" smtClean="0"/>
              <a:t>connection</a:t>
            </a:r>
            <a:r>
              <a:rPr lang="fr-FR" sz="2400" dirty="0" smtClean="0"/>
              <a:t> of the </a:t>
            </a:r>
            <a:r>
              <a:rPr lang="fr-FR" sz="2400" dirty="0" err="1" smtClean="0"/>
              <a:t>factory</a:t>
            </a:r>
            <a:r>
              <a:rPr lang="fr-FR" sz="2400" dirty="0" smtClean="0"/>
              <a:t> to the top management.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6604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AUTONOMOUS VEHICLES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1279" y="1791772"/>
            <a:ext cx="5436476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sz="2400" dirty="0"/>
              <a:t>An </a:t>
            </a:r>
            <a:r>
              <a:rPr lang="fr-FR" sz="2400" dirty="0" err="1"/>
              <a:t>automated</a:t>
            </a:r>
            <a:r>
              <a:rPr lang="fr-FR" sz="2400" dirty="0"/>
              <a:t> </a:t>
            </a:r>
            <a:r>
              <a:rPr lang="fr-FR" sz="2400" dirty="0" err="1" smtClean="0"/>
              <a:t>guided</a:t>
            </a:r>
            <a:r>
              <a:rPr lang="fr-FR" sz="2400" dirty="0" smtClean="0"/>
              <a:t> </a:t>
            </a:r>
            <a:r>
              <a:rPr lang="fr-FR" sz="2400" dirty="0" err="1" smtClean="0"/>
              <a:t>vehicle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/>
              <a:t>a mobile </a:t>
            </a:r>
            <a:r>
              <a:rPr lang="fr-FR" sz="2400" dirty="0" smtClean="0"/>
              <a:t>robot</a:t>
            </a:r>
            <a:r>
              <a:rPr lang="fr-FR" sz="2400" dirty="0"/>
              <a:t> 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follows</a:t>
            </a:r>
            <a:r>
              <a:rPr lang="fr-FR" sz="2400" dirty="0"/>
              <a:t> markers or </a:t>
            </a:r>
            <a:r>
              <a:rPr lang="fr-FR" sz="2400" dirty="0" err="1"/>
              <a:t>wires</a:t>
            </a:r>
            <a:r>
              <a:rPr lang="fr-FR" sz="2400" dirty="0"/>
              <a:t> in the </a:t>
            </a:r>
            <a:r>
              <a:rPr lang="fr-FR" sz="2400" dirty="0" err="1"/>
              <a:t>floor</a:t>
            </a:r>
            <a:r>
              <a:rPr lang="fr-FR" sz="2400" dirty="0"/>
              <a:t>, or uses vision, </a:t>
            </a:r>
            <a:r>
              <a:rPr lang="fr-FR" sz="2400" dirty="0" err="1"/>
              <a:t>magnets</a:t>
            </a:r>
            <a:r>
              <a:rPr lang="fr-FR" sz="2400" dirty="0"/>
              <a:t>, or lasers for navigation. 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They</a:t>
            </a:r>
            <a:r>
              <a:rPr lang="fr-FR" sz="2400" dirty="0" smtClean="0"/>
              <a:t> </a:t>
            </a:r>
            <a:r>
              <a:rPr lang="fr-FR" sz="2400" dirty="0"/>
              <a:t>are </a:t>
            </a:r>
            <a:r>
              <a:rPr lang="fr-FR" sz="2400" dirty="0" err="1"/>
              <a:t>most</a:t>
            </a:r>
            <a:r>
              <a:rPr lang="fr-FR" sz="2400" dirty="0"/>
              <a:t> </a:t>
            </a:r>
            <a:r>
              <a:rPr lang="fr-FR" sz="2400" dirty="0" err="1"/>
              <a:t>often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in </a:t>
            </a:r>
            <a:r>
              <a:rPr lang="fr-FR" sz="2400" dirty="0" err="1"/>
              <a:t>industrial</a:t>
            </a:r>
            <a:r>
              <a:rPr lang="fr-FR" sz="2400" dirty="0"/>
              <a:t> applications to move </a:t>
            </a:r>
            <a:r>
              <a:rPr lang="fr-FR" sz="2400" dirty="0" err="1"/>
              <a:t>materials</a:t>
            </a:r>
            <a:r>
              <a:rPr lang="fr-FR" sz="2400" dirty="0"/>
              <a:t> </a:t>
            </a:r>
            <a:r>
              <a:rPr lang="fr-FR" sz="2400" dirty="0" err="1"/>
              <a:t>around</a:t>
            </a:r>
            <a:r>
              <a:rPr lang="fr-FR" sz="2400" dirty="0"/>
              <a:t> a </a:t>
            </a:r>
            <a:r>
              <a:rPr lang="fr-FR" sz="2400" dirty="0" err="1"/>
              <a:t>manufacturing</a:t>
            </a:r>
            <a:r>
              <a:rPr lang="fr-FR" sz="2400" dirty="0"/>
              <a:t> </a:t>
            </a:r>
            <a:r>
              <a:rPr lang="fr-FR" sz="2400" dirty="0" err="1"/>
              <a:t>facility</a:t>
            </a:r>
            <a:r>
              <a:rPr lang="fr-FR" sz="2400" dirty="0"/>
              <a:t> or </a:t>
            </a:r>
            <a:r>
              <a:rPr lang="fr-FR" sz="2400" dirty="0" err="1"/>
              <a:t>warehouse</a:t>
            </a:r>
            <a:r>
              <a:rPr lang="fr-FR" sz="2400" dirty="0"/>
              <a:t>. 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endParaRPr lang="fr-FR" sz="2400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87" y="1821752"/>
            <a:ext cx="5303445" cy="370855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435121" y="58911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2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3D PRINTING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673" y="1843790"/>
            <a:ext cx="5546838" cy="3462728"/>
          </a:xfrm>
        </p:spPr>
      </p:pic>
      <p:sp>
        <p:nvSpPr>
          <p:cNvPr id="5" name="ZoneTexte 4"/>
          <p:cNvSpPr txBox="1"/>
          <p:nvPr/>
        </p:nvSpPr>
        <p:spPr>
          <a:xfrm>
            <a:off x="367131" y="1325563"/>
            <a:ext cx="577883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3D Printing and Additive </a:t>
            </a:r>
            <a:r>
              <a:rPr lang="fr-FR" sz="2400" dirty="0" err="1"/>
              <a:t>Manufacturing</a:t>
            </a:r>
            <a:r>
              <a:rPr lang="fr-FR" sz="2400" dirty="0"/>
              <a:t> (AM) </a:t>
            </a:r>
            <a:r>
              <a:rPr lang="fr-FR" sz="2400" dirty="0" err="1"/>
              <a:t>refers</a:t>
            </a:r>
            <a:r>
              <a:rPr lang="fr-FR" sz="2400" dirty="0"/>
              <a:t> to a </a:t>
            </a:r>
            <a:r>
              <a:rPr lang="fr-FR" sz="2400" dirty="0" err="1"/>
              <a:t>process</a:t>
            </a:r>
            <a:r>
              <a:rPr lang="fr-FR" sz="2400" dirty="0"/>
              <a:t> by </a:t>
            </a:r>
            <a:r>
              <a:rPr lang="fr-FR" sz="2400" dirty="0" err="1"/>
              <a:t>which</a:t>
            </a:r>
            <a:r>
              <a:rPr lang="fr-FR" sz="2400" dirty="0"/>
              <a:t> digital 3D design data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to </a:t>
            </a:r>
            <a:r>
              <a:rPr lang="fr-FR" sz="2400" dirty="0" err="1"/>
              <a:t>build</a:t>
            </a:r>
            <a:r>
              <a:rPr lang="fr-FR" sz="2400" dirty="0"/>
              <a:t> up a  component </a:t>
            </a:r>
            <a:r>
              <a:rPr lang="fr-FR" sz="2400" dirty="0" err="1"/>
              <a:t>layers</a:t>
            </a:r>
            <a:r>
              <a:rPr lang="fr-FR" sz="2400" dirty="0"/>
              <a:t> by </a:t>
            </a:r>
            <a:r>
              <a:rPr lang="fr-FR" sz="2400" dirty="0" err="1"/>
              <a:t>depositing</a:t>
            </a:r>
            <a:r>
              <a:rPr lang="fr-FR" sz="2400" dirty="0"/>
              <a:t> </a:t>
            </a:r>
            <a:r>
              <a:rPr lang="fr-FR" sz="2400" dirty="0" err="1"/>
              <a:t>material</a:t>
            </a:r>
            <a:r>
              <a:rPr lang="fr-FR" sz="2400" dirty="0"/>
              <a:t>. </a:t>
            </a: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Fast</a:t>
            </a:r>
            <a:r>
              <a:rPr lang="fr-FR" sz="2400" dirty="0" smtClean="0"/>
              <a:t> </a:t>
            </a:r>
            <a:r>
              <a:rPr lang="fr-FR" sz="2400" dirty="0" err="1" smtClean="0"/>
              <a:t>prototyping</a:t>
            </a:r>
            <a:r>
              <a:rPr lang="fr-FR" sz="2400" dirty="0"/>
              <a:t>.</a:t>
            </a:r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Reduce</a:t>
            </a:r>
            <a:r>
              <a:rPr lang="fr-FR" sz="2400" dirty="0"/>
              <a:t> the </a:t>
            </a:r>
            <a:r>
              <a:rPr lang="fr-FR" sz="2400" dirty="0" err="1"/>
              <a:t>cost</a:t>
            </a:r>
            <a:r>
              <a:rPr lang="fr-FR" sz="2400" dirty="0"/>
              <a:t> of </a:t>
            </a:r>
            <a:r>
              <a:rPr lang="fr-FR" sz="2400" dirty="0" smtClean="0"/>
              <a:t>production. </a:t>
            </a: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/>
              <a:t>Complex</a:t>
            </a:r>
            <a:r>
              <a:rPr lang="fr-FR" sz="2400" dirty="0"/>
              <a:t> </a:t>
            </a:r>
            <a:r>
              <a:rPr lang="fr-FR" sz="2400" dirty="0" err="1" smtClean="0"/>
              <a:t>geometries</a:t>
            </a:r>
            <a:r>
              <a:rPr lang="fr-FR" sz="2400" dirty="0" smtClean="0"/>
              <a:t>.</a:t>
            </a: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/>
              <a:t>Part </a:t>
            </a:r>
            <a:r>
              <a:rPr lang="fr-FR" sz="2400" dirty="0" smtClean="0"/>
              <a:t>consolidation. </a:t>
            </a: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Enhanced</a:t>
            </a:r>
            <a:r>
              <a:rPr lang="fr-FR" sz="2400" dirty="0" smtClean="0"/>
              <a:t> </a:t>
            </a:r>
            <a:r>
              <a:rPr lang="fr-FR" sz="2400" dirty="0"/>
              <a:t>performance (</a:t>
            </a:r>
            <a:r>
              <a:rPr lang="fr-FR" sz="2400" dirty="0" err="1"/>
              <a:t>weight</a:t>
            </a:r>
            <a:r>
              <a:rPr lang="fr-FR" sz="2400" dirty="0"/>
              <a:t>, </a:t>
            </a:r>
            <a:r>
              <a:rPr lang="fr-FR" sz="2400" dirty="0" err="1"/>
              <a:t>flexibility</a:t>
            </a:r>
            <a:r>
              <a:rPr lang="fr-FR" sz="2400" dirty="0"/>
              <a:t>, </a:t>
            </a:r>
            <a:r>
              <a:rPr lang="fr-FR" sz="2400" dirty="0" err="1"/>
              <a:t>strenght</a:t>
            </a:r>
            <a:r>
              <a:rPr lang="fr-FR" sz="2400" dirty="0"/>
              <a:t>, thermal management, </a:t>
            </a:r>
            <a:r>
              <a:rPr lang="fr-FR" sz="2400" dirty="0" err="1"/>
              <a:t>etc</a:t>
            </a:r>
            <a:r>
              <a:rPr lang="fr-FR" sz="2400" dirty="0" smtClean="0"/>
              <a:t>).</a:t>
            </a: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Increased</a:t>
            </a:r>
            <a:r>
              <a:rPr lang="fr-FR" sz="2400" dirty="0" smtClean="0"/>
              <a:t> </a:t>
            </a:r>
            <a:r>
              <a:rPr lang="fr-FR" sz="2400" dirty="0" err="1"/>
              <a:t>supply</a:t>
            </a:r>
            <a:r>
              <a:rPr lang="fr-FR" sz="2400" dirty="0"/>
              <a:t> </a:t>
            </a:r>
            <a:r>
              <a:rPr lang="fr-FR" sz="2400" dirty="0" err="1"/>
              <a:t>chain</a:t>
            </a:r>
            <a:r>
              <a:rPr lang="fr-FR" sz="2400" dirty="0"/>
              <a:t> </a:t>
            </a:r>
            <a:r>
              <a:rPr lang="fr-FR" sz="2400" dirty="0" err="1"/>
              <a:t>efficiency</a:t>
            </a:r>
            <a:r>
              <a:rPr lang="fr-FR" sz="2400" dirty="0"/>
              <a:t>, </a:t>
            </a:r>
            <a:r>
              <a:rPr lang="fr-FR" sz="2400" dirty="0" err="1"/>
              <a:t>reduce</a:t>
            </a:r>
            <a:r>
              <a:rPr lang="fr-FR" sz="2400" dirty="0"/>
              <a:t> </a:t>
            </a:r>
            <a:r>
              <a:rPr lang="fr-FR" sz="2400" dirty="0" err="1" smtClean="0"/>
              <a:t>inventory</a:t>
            </a:r>
            <a:r>
              <a:rPr lang="fr-FR" sz="2400" dirty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91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NANOTECHNOLOGY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3525" y="1615763"/>
            <a:ext cx="5247806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 err="1"/>
              <a:t>N</a:t>
            </a:r>
            <a:r>
              <a:rPr lang="fr-FR" dirty="0" err="1" smtClean="0"/>
              <a:t>anotechnology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/>
              <a:t>the manipulation of </a:t>
            </a:r>
            <a:r>
              <a:rPr lang="fr-FR" dirty="0" err="1"/>
              <a:t>matter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at least one dimension </a:t>
            </a:r>
            <a:r>
              <a:rPr lang="fr-FR" dirty="0" err="1"/>
              <a:t>sized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1 to 100 </a:t>
            </a:r>
            <a:r>
              <a:rPr lang="fr-FR" dirty="0" err="1" smtClean="0"/>
              <a:t>nanometers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/>
              <a:t>10</a:t>
            </a:r>
            <a:r>
              <a:rPr lang="fr-FR" baseline="30000" dirty="0"/>
              <a:t>−9</a:t>
            </a:r>
            <a:r>
              <a:rPr lang="fr-FR" dirty="0"/>
              <a:t> </a:t>
            </a:r>
            <a:r>
              <a:rPr lang="fr-FR" dirty="0" err="1" smtClean="0"/>
              <a:t>meter</a:t>
            </a:r>
            <a:r>
              <a:rPr lang="fr-FR" dirty="0" smtClean="0"/>
              <a:t>).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/>
              <a:t>V</a:t>
            </a:r>
            <a:r>
              <a:rPr lang="fr-FR" dirty="0" err="1" smtClean="0"/>
              <a:t>ast</a:t>
            </a:r>
            <a:r>
              <a:rPr lang="fr-FR" dirty="0" smtClean="0"/>
              <a:t> </a:t>
            </a:r>
            <a:r>
              <a:rPr lang="fr-FR" dirty="0"/>
              <a:t>range of </a:t>
            </a:r>
            <a:r>
              <a:rPr lang="fr-FR" dirty="0" smtClean="0"/>
              <a:t>applications </a:t>
            </a:r>
            <a:r>
              <a:rPr lang="fr-FR" dirty="0" err="1" smtClean="0"/>
              <a:t>such</a:t>
            </a:r>
            <a:r>
              <a:rPr lang="fr-FR" dirty="0" smtClean="0"/>
              <a:t> as in </a:t>
            </a:r>
            <a:r>
              <a:rPr lang="fr-FR" dirty="0" err="1" smtClean="0"/>
              <a:t>nanomanufacturing</a:t>
            </a:r>
            <a:r>
              <a:rPr lang="fr-FR" dirty="0" smtClean="0"/>
              <a:t>, </a:t>
            </a:r>
            <a:r>
              <a:rPr lang="fr-FR" dirty="0" err="1" smtClean="0"/>
              <a:t>nanomedecine</a:t>
            </a:r>
            <a:r>
              <a:rPr lang="fr-FR" dirty="0" smtClean="0"/>
              <a:t>, </a:t>
            </a:r>
            <a:r>
              <a:rPr lang="fr-FR" dirty="0" err="1" smtClean="0"/>
              <a:t>nanoelectronics</a:t>
            </a:r>
            <a:r>
              <a:rPr lang="fr-FR" dirty="0" smtClean="0"/>
              <a:t>, </a:t>
            </a:r>
            <a:r>
              <a:rPr lang="fr-FR" dirty="0" err="1" smtClean="0"/>
              <a:t>biomaterials</a:t>
            </a:r>
            <a:r>
              <a:rPr lang="fr-FR" dirty="0" smtClean="0"/>
              <a:t> </a:t>
            </a:r>
            <a:r>
              <a:rPr lang="fr-FR" dirty="0" err="1" smtClean="0"/>
              <a:t>energy</a:t>
            </a:r>
            <a:r>
              <a:rPr lang="fr-FR" dirty="0" smtClean="0"/>
              <a:t> production and consumer </a:t>
            </a:r>
            <a:r>
              <a:rPr lang="fr-FR" dirty="0" err="1" smtClean="0"/>
              <a:t>products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28" y="1768839"/>
            <a:ext cx="5700426" cy="356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AUGMENTED REALITY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3583" y="1325563"/>
            <a:ext cx="5832423" cy="435133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400" dirty="0"/>
              <a:t>VR has been </a:t>
            </a:r>
            <a:r>
              <a:rPr lang="fr-FR" sz="2400" dirty="0" err="1"/>
              <a:t>defined</a:t>
            </a:r>
            <a:r>
              <a:rPr lang="fr-FR" sz="2400" dirty="0"/>
              <a:t> as </a:t>
            </a:r>
            <a:r>
              <a:rPr lang="fr-FR" sz="2400" dirty="0" smtClean="0"/>
              <a:t>« a </a:t>
            </a:r>
            <a:r>
              <a:rPr lang="fr-FR" sz="2400" dirty="0" err="1"/>
              <a:t>realistic</a:t>
            </a:r>
            <a:r>
              <a:rPr lang="fr-FR" sz="2400" dirty="0"/>
              <a:t> and immersive simulation of </a:t>
            </a:r>
            <a:r>
              <a:rPr lang="fr-FR" sz="2400" dirty="0" smtClean="0"/>
              <a:t>a 3 </a:t>
            </a:r>
            <a:r>
              <a:rPr lang="fr-FR" sz="2400" dirty="0" err="1" smtClean="0"/>
              <a:t>dimensional</a:t>
            </a:r>
            <a:r>
              <a:rPr lang="fr-FR" sz="2400" dirty="0"/>
              <a:t>  </a:t>
            </a:r>
            <a:r>
              <a:rPr lang="fr-FR" sz="2400" dirty="0" err="1"/>
              <a:t>environment</a:t>
            </a:r>
            <a:r>
              <a:rPr lang="fr-FR" sz="2400" dirty="0"/>
              <a:t>, </a:t>
            </a:r>
            <a:r>
              <a:rPr lang="fr-FR" sz="2400" dirty="0" err="1"/>
              <a:t>created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interactive software </a:t>
            </a:r>
            <a:r>
              <a:rPr lang="fr-FR" sz="2400" dirty="0" smtClean="0"/>
              <a:t>and hardware, </a:t>
            </a:r>
            <a:r>
              <a:rPr lang="fr-FR" sz="2400" dirty="0" err="1" smtClean="0"/>
              <a:t>experienced</a:t>
            </a:r>
            <a:r>
              <a:rPr lang="fr-FR" sz="2400" dirty="0" smtClean="0"/>
              <a:t> </a:t>
            </a:r>
            <a:r>
              <a:rPr lang="fr-FR" sz="2400" dirty="0"/>
              <a:t>or </a:t>
            </a:r>
            <a:r>
              <a:rPr lang="fr-FR" sz="2400" dirty="0" err="1"/>
              <a:t>controlled</a:t>
            </a:r>
            <a:r>
              <a:rPr lang="fr-FR" sz="2400" dirty="0"/>
              <a:t> by </a:t>
            </a:r>
            <a:r>
              <a:rPr lang="fr-FR" sz="2400" dirty="0" err="1"/>
              <a:t>movement</a:t>
            </a:r>
            <a:r>
              <a:rPr lang="fr-FR" sz="2400" dirty="0"/>
              <a:t> of the </a:t>
            </a:r>
            <a:r>
              <a:rPr lang="fr-FR" sz="2400" dirty="0" smtClean="0"/>
              <a:t>body. 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Companies</a:t>
            </a:r>
            <a:r>
              <a:rPr lang="fr-FR" sz="2400" dirty="0" smtClean="0"/>
              <a:t> are </a:t>
            </a:r>
            <a:r>
              <a:rPr lang="fr-FR" sz="2400" dirty="0" err="1"/>
              <a:t>now</a:t>
            </a:r>
            <a:r>
              <a:rPr lang="fr-FR" sz="2400" dirty="0"/>
              <a:t> planning </a:t>
            </a:r>
            <a:r>
              <a:rPr lang="fr-FR" sz="2400" dirty="0" err="1"/>
              <a:t>their</a:t>
            </a:r>
            <a:r>
              <a:rPr lang="fr-FR" sz="2400" dirty="0"/>
              <a:t> production and </a:t>
            </a:r>
            <a:r>
              <a:rPr lang="fr-FR" sz="2400" dirty="0" err="1"/>
              <a:t>assembly</a:t>
            </a:r>
            <a:r>
              <a:rPr lang="fr-FR" sz="2400" dirty="0"/>
              <a:t> </a:t>
            </a:r>
            <a:r>
              <a:rPr lang="fr-FR" sz="2400" dirty="0" err="1"/>
              <a:t>processes</a:t>
            </a:r>
            <a:r>
              <a:rPr lang="fr-FR" sz="2400" dirty="0"/>
              <a:t> out in full in a </a:t>
            </a:r>
            <a:r>
              <a:rPr lang="fr-FR" sz="2400" dirty="0" err="1"/>
              <a:t>virtual</a:t>
            </a:r>
            <a:r>
              <a:rPr lang="fr-FR" sz="2400" dirty="0"/>
              <a:t> </a:t>
            </a:r>
            <a:r>
              <a:rPr lang="fr-FR" sz="2400" dirty="0" smtClean="0"/>
              <a:t>world (Siemens &amp; Boeing)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Companies</a:t>
            </a:r>
            <a:r>
              <a:rPr lang="fr-FR" sz="2400" dirty="0" smtClean="0"/>
              <a:t> use AR to </a:t>
            </a:r>
            <a:r>
              <a:rPr lang="fr-FR" sz="2400" dirty="0" err="1" smtClean="0"/>
              <a:t>improve</a:t>
            </a:r>
            <a:r>
              <a:rPr lang="fr-FR" sz="2400" dirty="0" smtClean="0"/>
              <a:t> the </a:t>
            </a:r>
            <a:r>
              <a:rPr lang="fr-FR" sz="2400" dirty="0" err="1" smtClean="0"/>
              <a:t>working</a:t>
            </a:r>
            <a:r>
              <a:rPr lang="fr-FR" sz="2400" dirty="0" smtClean="0"/>
              <a:t> condition on the </a:t>
            </a:r>
            <a:r>
              <a:rPr lang="fr-FR" sz="2400" dirty="0" err="1" smtClean="0"/>
              <a:t>assembly</a:t>
            </a:r>
            <a:r>
              <a:rPr lang="fr-FR" sz="2400" dirty="0" smtClean="0"/>
              <a:t> line (Ford)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805248"/>
            <a:ext cx="5472240" cy="35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767861" y="1483312"/>
            <a:ext cx="7036437" cy="383427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6600" dirty="0" smtClean="0">
              <a:latin typeface="Chalkduster" charset="0"/>
              <a:ea typeface="Chalkduster" charset="0"/>
              <a:cs typeface="Chalkduster" charset="0"/>
            </a:endParaRPr>
          </a:p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ON FLIPBOARD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</a:p>
          <a:p>
            <a:endParaRPr lang="fr-FR" sz="2400" dirty="0" smtClean="0">
              <a:latin typeface="Calibri" charset="0"/>
              <a:ea typeface="Calibri" charset="0"/>
              <a:cs typeface="Calibri" charset="0"/>
              <a:hlinkClick r:id=""/>
            </a:endParaRPr>
          </a:p>
          <a:p>
            <a:r>
              <a:rPr lang="fr-FR" sz="3600" dirty="0"/>
              <a:t>http://</a:t>
            </a:r>
            <a:r>
              <a:rPr lang="fr-FR" sz="3600" dirty="0" err="1"/>
              <a:t>flip.it</a:t>
            </a:r>
            <a:r>
              <a:rPr lang="fr-FR" sz="3600" dirty="0"/>
              <a:t>/</a:t>
            </a:r>
            <a:r>
              <a:rPr lang="fr-FR" sz="3600" dirty="0" err="1"/>
              <a:t>fr-SyJ</a:t>
            </a:r>
            <a:r>
              <a:rPr lang="fr-FR" sz="3600" dirty="0"/>
              <a:t>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86" y="1338326"/>
            <a:ext cx="3075709" cy="41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ADOPTION OF INDUSTRY 4.0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75" y="874146"/>
            <a:ext cx="4856813" cy="5600567"/>
          </a:xfrm>
        </p:spPr>
      </p:pic>
      <p:sp>
        <p:nvSpPr>
          <p:cNvPr id="5" name="ZoneTexte 4"/>
          <p:cNvSpPr txBox="1"/>
          <p:nvPr/>
        </p:nvSpPr>
        <p:spPr>
          <a:xfrm>
            <a:off x="348629" y="1325563"/>
            <a:ext cx="568127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/>
              <a:t>In 2015, </a:t>
            </a:r>
            <a:r>
              <a:rPr lang="fr-FR" sz="2200" dirty="0" err="1"/>
              <a:t>PwC</a:t>
            </a:r>
            <a:r>
              <a:rPr lang="fr-FR" sz="2200" dirty="0"/>
              <a:t> </a:t>
            </a:r>
            <a:r>
              <a:rPr lang="fr-FR" sz="2200" dirty="0" err="1"/>
              <a:t>surveyed</a:t>
            </a:r>
            <a:r>
              <a:rPr lang="fr-FR" sz="2200" dirty="0"/>
              <a:t> </a:t>
            </a:r>
            <a:r>
              <a:rPr lang="fr-FR" sz="2200" dirty="0" smtClean="0"/>
              <a:t>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2000" dirty="0" smtClean="0"/>
              <a:t>more </a:t>
            </a:r>
            <a:r>
              <a:rPr lang="fr-FR" sz="2000" dirty="0" err="1"/>
              <a:t>than</a:t>
            </a:r>
            <a:r>
              <a:rPr lang="fr-FR" sz="2000" dirty="0"/>
              <a:t> 2,000 </a:t>
            </a:r>
            <a:r>
              <a:rPr lang="fr-FR" sz="2000" dirty="0" err="1" smtClean="0"/>
              <a:t>companies</a:t>
            </a:r>
            <a:r>
              <a:rPr lang="fr-FR" sz="2000" dirty="0"/>
              <a:t>.</a:t>
            </a:r>
            <a:endParaRPr lang="fr-FR" sz="2000" dirty="0" smtClean="0"/>
          </a:p>
          <a:p>
            <a:pPr marL="742950" lvl="1" indent="-285750">
              <a:buFont typeface="Wingdings" charset="2"/>
              <a:buChar char="§"/>
            </a:pPr>
            <a:r>
              <a:rPr lang="fr-FR" sz="2000" dirty="0" smtClean="0"/>
              <a:t>26 countries.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fr-FR" sz="2000" dirty="0" err="1" smtClean="0"/>
              <a:t>Sectors</a:t>
            </a:r>
            <a:r>
              <a:rPr lang="fr-FR" sz="2000" dirty="0" smtClean="0"/>
              <a:t>: Aerospace </a:t>
            </a:r>
            <a:r>
              <a:rPr lang="fr-FR" sz="2000" dirty="0"/>
              <a:t>and </a:t>
            </a:r>
            <a:r>
              <a:rPr lang="fr-FR" sz="2000" dirty="0" err="1"/>
              <a:t>defense</a:t>
            </a:r>
            <a:r>
              <a:rPr lang="fr-FR" sz="2000" dirty="0"/>
              <a:t>; </a:t>
            </a:r>
            <a:r>
              <a:rPr lang="fr-FR" sz="2000" dirty="0" err="1"/>
              <a:t>automotive</a:t>
            </a:r>
            <a:r>
              <a:rPr lang="fr-FR" sz="2000" dirty="0"/>
              <a:t>; </a:t>
            </a:r>
            <a:r>
              <a:rPr lang="fr-FR" sz="2000" dirty="0" err="1"/>
              <a:t>chemicals</a:t>
            </a:r>
            <a:r>
              <a:rPr lang="fr-FR" sz="2000" dirty="0"/>
              <a:t>; </a:t>
            </a:r>
            <a:r>
              <a:rPr lang="fr-FR" sz="2000" dirty="0" err="1"/>
              <a:t>electronics</a:t>
            </a:r>
            <a:r>
              <a:rPr lang="fr-FR" sz="2000" dirty="0"/>
              <a:t>; engineering and construction; </a:t>
            </a:r>
            <a:r>
              <a:rPr lang="fr-FR" sz="2000" dirty="0" err="1"/>
              <a:t>forest</a:t>
            </a:r>
            <a:r>
              <a:rPr lang="fr-FR" sz="2000" dirty="0"/>
              <a:t> </a:t>
            </a:r>
            <a:r>
              <a:rPr lang="fr-FR" sz="2000" dirty="0" err="1"/>
              <a:t>products</a:t>
            </a:r>
            <a:r>
              <a:rPr lang="fr-FR" sz="2000" dirty="0"/>
              <a:t>, </a:t>
            </a:r>
            <a:r>
              <a:rPr lang="fr-FR" sz="2000" dirty="0" err="1"/>
              <a:t>paper</a:t>
            </a:r>
            <a:r>
              <a:rPr lang="fr-FR" sz="2000" dirty="0"/>
              <a:t>, and packaging; </a:t>
            </a:r>
            <a:r>
              <a:rPr lang="fr-FR" sz="2000" dirty="0" err="1"/>
              <a:t>industrial</a:t>
            </a:r>
            <a:r>
              <a:rPr lang="fr-FR" sz="2000" dirty="0"/>
              <a:t> </a:t>
            </a:r>
            <a:r>
              <a:rPr lang="fr-FR" sz="2000" dirty="0" err="1"/>
              <a:t>manufacturing</a:t>
            </a:r>
            <a:r>
              <a:rPr lang="fr-FR" sz="2000" dirty="0"/>
              <a:t>; </a:t>
            </a:r>
            <a:r>
              <a:rPr lang="fr-FR" sz="2000" dirty="0" err="1"/>
              <a:t>metals</a:t>
            </a:r>
            <a:r>
              <a:rPr lang="fr-FR" sz="2000" dirty="0"/>
              <a:t>; and transportation and </a:t>
            </a:r>
            <a:r>
              <a:rPr lang="fr-FR" sz="2000" dirty="0" err="1"/>
              <a:t>logistics</a:t>
            </a:r>
            <a:r>
              <a:rPr lang="fr-FR" sz="2000" dirty="0"/>
              <a:t>. </a:t>
            </a:r>
            <a:endParaRPr lang="fr-FR" sz="2000" dirty="0" smtClean="0"/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One-</a:t>
            </a:r>
            <a:r>
              <a:rPr lang="fr-FR" sz="2200" dirty="0" err="1" smtClean="0"/>
              <a:t>third</a:t>
            </a:r>
            <a:r>
              <a:rPr lang="fr-FR" sz="2200" dirty="0" smtClean="0"/>
              <a:t> </a:t>
            </a:r>
            <a:r>
              <a:rPr lang="fr-FR" sz="2200" dirty="0"/>
              <a:t>of the </a:t>
            </a:r>
            <a:r>
              <a:rPr lang="fr-FR" sz="2200" dirty="0" err="1"/>
              <a:t>respondents</a:t>
            </a:r>
            <a:r>
              <a:rPr lang="fr-FR" sz="2200" dirty="0"/>
              <a:t> </a:t>
            </a:r>
            <a:r>
              <a:rPr lang="fr-FR" sz="2200" dirty="0" err="1"/>
              <a:t>said</a:t>
            </a:r>
            <a:r>
              <a:rPr lang="fr-FR" sz="2200" dirty="0"/>
              <a:t> </a:t>
            </a:r>
            <a:r>
              <a:rPr lang="fr-FR" sz="2200" dirty="0" err="1"/>
              <a:t>their</a:t>
            </a:r>
            <a:r>
              <a:rPr lang="fr-FR" sz="2200" dirty="0"/>
              <a:t> </a:t>
            </a:r>
            <a:r>
              <a:rPr lang="fr-FR" sz="2200" dirty="0" err="1"/>
              <a:t>company</a:t>
            </a:r>
            <a:r>
              <a:rPr lang="fr-FR" sz="2200" dirty="0"/>
              <a:t> </a:t>
            </a:r>
            <a:r>
              <a:rPr lang="fr-FR" sz="2200" dirty="0" err="1"/>
              <a:t>had</a:t>
            </a:r>
            <a:r>
              <a:rPr lang="fr-FR" sz="2200" dirty="0"/>
              <a:t> </a:t>
            </a:r>
            <a:r>
              <a:rPr lang="fr-FR" sz="2200" dirty="0" err="1"/>
              <a:t>already</a:t>
            </a:r>
            <a:r>
              <a:rPr lang="fr-FR" sz="2200" dirty="0"/>
              <a:t> </a:t>
            </a:r>
            <a:r>
              <a:rPr lang="fr-FR" sz="2200" dirty="0" err="1"/>
              <a:t>achieved</a:t>
            </a:r>
            <a:r>
              <a:rPr lang="fr-FR" sz="2200" dirty="0"/>
              <a:t> </a:t>
            </a:r>
            <a:r>
              <a:rPr lang="fr-FR" sz="2200" dirty="0" err="1"/>
              <a:t>advanced</a:t>
            </a:r>
            <a:r>
              <a:rPr lang="fr-FR" sz="2200" dirty="0"/>
              <a:t> </a:t>
            </a:r>
            <a:r>
              <a:rPr lang="fr-FR" sz="2200" dirty="0" err="1"/>
              <a:t>levels</a:t>
            </a:r>
            <a:r>
              <a:rPr lang="fr-FR" sz="2200" dirty="0"/>
              <a:t> of </a:t>
            </a:r>
            <a:r>
              <a:rPr lang="fr-FR" sz="2200" dirty="0" err="1"/>
              <a:t>integration</a:t>
            </a:r>
            <a:r>
              <a:rPr lang="fr-FR" sz="2200" dirty="0"/>
              <a:t> and </a:t>
            </a:r>
            <a:r>
              <a:rPr lang="fr-FR" sz="2200" dirty="0" err="1" smtClean="0"/>
              <a:t>digitization</a:t>
            </a:r>
            <a:r>
              <a:rPr lang="fr-FR" sz="22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/>
              <a:t> 72 </a:t>
            </a:r>
            <a:r>
              <a:rPr lang="fr-FR" sz="2200" dirty="0" smtClean="0"/>
              <a:t>% </a:t>
            </a:r>
            <a:r>
              <a:rPr lang="fr-FR" sz="2200" dirty="0" err="1" smtClean="0"/>
              <a:t>expected</a:t>
            </a:r>
            <a:r>
              <a:rPr lang="fr-FR" sz="2200" dirty="0" smtClean="0"/>
              <a:t> </a:t>
            </a:r>
            <a:r>
              <a:rPr lang="fr-FR" sz="2200" dirty="0"/>
              <a:t>to </a:t>
            </a:r>
            <a:r>
              <a:rPr lang="fr-FR" sz="2200" dirty="0" err="1"/>
              <a:t>reach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point by </a:t>
            </a:r>
            <a:r>
              <a:rPr lang="fr-FR" sz="2200" dirty="0" smtClean="0"/>
              <a:t>2020.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8899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/>
              <a:t>ADOPTION OF INDUSTRY 4.0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89" y="1168318"/>
            <a:ext cx="3804997" cy="215915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9" y="1129507"/>
            <a:ext cx="3632716" cy="210615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13" y="1077270"/>
            <a:ext cx="3786119" cy="221063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62" y="3340139"/>
            <a:ext cx="5170474" cy="303136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87" y="3710396"/>
            <a:ext cx="4021900" cy="229084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0515600" y="6291308"/>
            <a:ext cx="116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PwC</a:t>
            </a:r>
            <a:r>
              <a:rPr lang="fr-FR" dirty="0" smtClean="0"/>
              <a:t>, 2016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 rot="18962026">
            <a:off x="-120276" y="1564493"/>
            <a:ext cx="1866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EXPECTATIONS</a:t>
            </a:r>
            <a:endParaRPr lang="fr-FR" sz="2200" dirty="0"/>
          </a:p>
        </p:txBody>
      </p:sp>
      <p:sp>
        <p:nvSpPr>
          <p:cNvPr id="18" name="ZoneTexte 17"/>
          <p:cNvSpPr txBox="1"/>
          <p:nvPr/>
        </p:nvSpPr>
        <p:spPr>
          <a:xfrm rot="19139352">
            <a:off x="1139805" y="3939585"/>
            <a:ext cx="17402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CHALLENGES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61781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19331"/>
          </a:xfrm>
        </p:spPr>
        <p:txBody>
          <a:bodyPr/>
          <a:lstStyle/>
          <a:p>
            <a:r>
              <a:rPr lang="fr-FR" dirty="0" smtClean="0"/>
              <a:t>WHY COMPANIES ADOPT INDUSTRY 4.0?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833" y="779489"/>
            <a:ext cx="11742295" cy="6078511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Revenue </a:t>
            </a:r>
            <a:r>
              <a:rPr lang="fr-FR" sz="2200" dirty="0"/>
              <a:t>G</a:t>
            </a:r>
            <a:r>
              <a:rPr lang="fr-FR" sz="2200" dirty="0" smtClean="0"/>
              <a:t>ains:  by </a:t>
            </a:r>
            <a:r>
              <a:rPr lang="fr-FR" sz="2200" dirty="0" err="1"/>
              <a:t>o</a:t>
            </a:r>
            <a:r>
              <a:rPr lang="fr-FR" sz="2200" dirty="0" err="1" smtClean="0"/>
              <a:t>ffering</a:t>
            </a:r>
            <a:r>
              <a:rPr lang="fr-FR" sz="2200" dirty="0" smtClean="0"/>
              <a:t> </a:t>
            </a:r>
            <a:r>
              <a:rPr lang="fr-FR" sz="2200" dirty="0"/>
              <a:t>new digital </a:t>
            </a:r>
            <a:r>
              <a:rPr lang="fr-FR" sz="2200" dirty="0" err="1"/>
              <a:t>features</a:t>
            </a:r>
            <a:r>
              <a:rPr lang="fr-FR" sz="2200" dirty="0"/>
              <a:t> and </a:t>
            </a:r>
            <a:r>
              <a:rPr lang="fr-FR" sz="2200" dirty="0" err="1" smtClean="0"/>
              <a:t>products</a:t>
            </a:r>
            <a:r>
              <a:rPr lang="fr-FR" sz="2200" dirty="0"/>
              <a:t> </a:t>
            </a:r>
            <a:r>
              <a:rPr lang="fr-FR" sz="2200" dirty="0" smtClean="0"/>
              <a:t>and new </a:t>
            </a:r>
            <a:r>
              <a:rPr lang="fr-FR" sz="2200" dirty="0"/>
              <a:t>digital services to </a:t>
            </a:r>
            <a:r>
              <a:rPr lang="fr-FR" sz="2200" dirty="0" err="1"/>
              <a:t>customers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sz="2200" dirty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Maket</a:t>
            </a:r>
            <a:r>
              <a:rPr lang="fr-FR" sz="2200" dirty="0" smtClean="0"/>
              <a:t> Share </a:t>
            </a:r>
            <a:r>
              <a:rPr lang="fr-FR" sz="2200" dirty="0"/>
              <a:t>G</a:t>
            </a:r>
            <a:r>
              <a:rPr lang="fr-FR" sz="2200" dirty="0" smtClean="0"/>
              <a:t>ains  : by </a:t>
            </a:r>
            <a:r>
              <a:rPr lang="fr-FR" sz="2200" dirty="0" err="1" smtClean="0"/>
              <a:t>offering</a:t>
            </a:r>
            <a:r>
              <a:rPr lang="fr-FR" sz="2200" dirty="0" smtClean="0"/>
              <a:t> </a:t>
            </a:r>
            <a:r>
              <a:rPr lang="fr-FR" sz="2200" dirty="0"/>
              <a:t>more </a:t>
            </a:r>
            <a:r>
              <a:rPr lang="fr-FR" sz="2200" dirty="0" err="1"/>
              <a:t>personalized</a:t>
            </a:r>
            <a:r>
              <a:rPr lang="fr-FR" sz="2200" dirty="0"/>
              <a:t> </a:t>
            </a:r>
            <a:r>
              <a:rPr lang="fr-FR" sz="2200" dirty="0" err="1"/>
              <a:t>products</a:t>
            </a:r>
            <a:r>
              <a:rPr lang="fr-FR" sz="2200" dirty="0"/>
              <a:t> and </a:t>
            </a:r>
            <a:r>
              <a:rPr lang="fr-FR" sz="2200" dirty="0" err="1"/>
              <a:t>customized</a:t>
            </a:r>
            <a:r>
              <a:rPr lang="fr-FR" sz="2200" dirty="0"/>
              <a:t> </a:t>
            </a:r>
            <a:r>
              <a:rPr lang="fr-FR" sz="2200" dirty="0" smtClean="0"/>
              <a:t>solutions </a:t>
            </a:r>
            <a:r>
              <a:rPr lang="fr-FR" sz="2200" dirty="0" err="1" smtClean="0"/>
              <a:t>with</a:t>
            </a:r>
            <a:r>
              <a:rPr lang="fr-FR" sz="2200" dirty="0" smtClean="0"/>
              <a:t> the </a:t>
            </a:r>
            <a:r>
              <a:rPr lang="fr-FR" sz="2200" dirty="0" err="1" smtClean="0"/>
              <a:t>availability</a:t>
            </a:r>
            <a:r>
              <a:rPr lang="fr-FR" sz="2200" dirty="0" smtClean="0"/>
              <a:t> </a:t>
            </a:r>
            <a:r>
              <a:rPr lang="fr-FR" sz="2200" dirty="0"/>
              <a:t>of real-time </a:t>
            </a:r>
            <a:r>
              <a:rPr lang="fr-FR" sz="2200" dirty="0" smtClean="0"/>
              <a:t>data. </a:t>
            </a:r>
          </a:p>
          <a:p>
            <a:pPr>
              <a:buFont typeface="Wingdings" charset="2"/>
              <a:buChar char="§"/>
            </a:pPr>
            <a:endParaRPr lang="fr-FR" sz="2200" dirty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Cost</a:t>
            </a:r>
            <a:r>
              <a:rPr lang="fr-FR" sz="2200" dirty="0" smtClean="0"/>
              <a:t> </a:t>
            </a:r>
            <a:r>
              <a:rPr lang="fr-FR" sz="2200" dirty="0" err="1" smtClean="0"/>
              <a:t>Reductions</a:t>
            </a:r>
            <a:r>
              <a:rPr lang="fr-FR" sz="2200" dirty="0" smtClean="0"/>
              <a:t> : by </a:t>
            </a:r>
            <a:r>
              <a:rPr lang="fr-FR" sz="2200" dirty="0" err="1" smtClean="0"/>
              <a:t>using</a:t>
            </a:r>
            <a:r>
              <a:rPr lang="fr-FR" sz="2200" dirty="0" smtClean="0"/>
              <a:t> </a:t>
            </a:r>
            <a:r>
              <a:rPr lang="fr-FR" sz="2200" dirty="0" err="1"/>
              <a:t>p</a:t>
            </a:r>
            <a:r>
              <a:rPr lang="fr-FR" sz="2200" dirty="0" err="1" smtClean="0"/>
              <a:t>redictive</a:t>
            </a:r>
            <a:r>
              <a:rPr lang="fr-FR" sz="2200" dirty="0" smtClean="0"/>
              <a:t> </a:t>
            </a:r>
            <a:r>
              <a:rPr lang="fr-FR" sz="2200" dirty="0" err="1" smtClean="0"/>
              <a:t>analytics</a:t>
            </a:r>
            <a:r>
              <a:rPr lang="fr-FR" sz="2200" dirty="0" smtClean="0"/>
              <a:t> </a:t>
            </a:r>
            <a:r>
              <a:rPr lang="fr-FR" sz="2200" dirty="0" err="1" smtClean="0"/>
              <a:t>that</a:t>
            </a:r>
            <a:r>
              <a:rPr lang="fr-FR" sz="2200" dirty="0" smtClean="0"/>
              <a:t> </a:t>
            </a:r>
            <a:r>
              <a:rPr lang="fr-FR" sz="2200" dirty="0" err="1" smtClean="0"/>
              <a:t>allow</a:t>
            </a:r>
            <a:r>
              <a:rPr lang="fr-FR" sz="2200" dirty="0" smtClean="0"/>
              <a:t> real-time </a:t>
            </a:r>
            <a:r>
              <a:rPr lang="fr-FR" sz="2200" dirty="0" err="1"/>
              <a:t>quality</a:t>
            </a:r>
            <a:r>
              <a:rPr lang="fr-FR" sz="2200" dirty="0"/>
              <a:t> control and </a:t>
            </a:r>
            <a:r>
              <a:rPr lang="fr-FR" sz="2200" dirty="0" smtClean="0"/>
              <a:t>maintenance.</a:t>
            </a:r>
          </a:p>
          <a:p>
            <a:pPr>
              <a:buFont typeface="Wingdings" charset="2"/>
              <a:buChar char="§"/>
            </a:pPr>
            <a:endParaRPr lang="fr-FR" sz="2200" dirty="0"/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Higher</a:t>
            </a:r>
            <a:r>
              <a:rPr lang="fr-FR" sz="2200" dirty="0" smtClean="0"/>
              <a:t> Performance : by </a:t>
            </a:r>
            <a:r>
              <a:rPr lang="fr-FR" sz="2200" dirty="0" err="1" smtClean="0"/>
              <a:t>improving</a:t>
            </a:r>
            <a:r>
              <a:rPr lang="fr-FR" sz="2200" dirty="0" smtClean="0"/>
              <a:t> the User </a:t>
            </a:r>
            <a:r>
              <a:rPr lang="fr-FR" sz="2200" dirty="0" err="1"/>
              <a:t>E</a:t>
            </a:r>
            <a:r>
              <a:rPr lang="fr-FR" sz="2200" dirty="0" err="1" smtClean="0"/>
              <a:t>xperience</a:t>
            </a:r>
            <a:r>
              <a:rPr lang="fr-FR" sz="2200" dirty="0" smtClean="0"/>
              <a:t> </a:t>
            </a:r>
            <a:r>
              <a:rPr lang="fr-FR" sz="2200" dirty="0"/>
              <a:t>in </a:t>
            </a:r>
            <a:r>
              <a:rPr lang="fr-FR" sz="2200" dirty="0" err="1"/>
              <a:t>operational</a:t>
            </a:r>
            <a:r>
              <a:rPr lang="fr-FR" sz="2200" dirty="0"/>
              <a:t> </a:t>
            </a:r>
            <a:r>
              <a:rPr lang="fr-FR" sz="2200" dirty="0" err="1" smtClean="0"/>
              <a:t>systems</a:t>
            </a:r>
            <a:r>
              <a:rPr lang="fr-FR" sz="2200" dirty="0" smtClean="0"/>
              <a:t>. </a:t>
            </a:r>
            <a:r>
              <a:rPr lang="fr-FR" sz="2200" dirty="0" err="1" smtClean="0"/>
              <a:t>Employees</a:t>
            </a:r>
            <a:r>
              <a:rPr lang="fr-FR" sz="2200" dirty="0" smtClean="0"/>
              <a:t> </a:t>
            </a:r>
            <a:r>
              <a:rPr lang="fr-FR" sz="2200" dirty="0"/>
              <a:t>tend to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happier</a:t>
            </a:r>
            <a:r>
              <a:rPr lang="fr-FR" sz="2200" dirty="0"/>
              <a:t> and more </a:t>
            </a:r>
            <a:r>
              <a:rPr lang="fr-FR" sz="2200" dirty="0" smtClean="0"/>
              <a:t>productive. </a:t>
            </a:r>
            <a:r>
              <a:rPr lang="fr-FR" sz="2200" dirty="0" err="1" smtClean="0"/>
              <a:t>Lowers</a:t>
            </a:r>
            <a:r>
              <a:rPr lang="fr-FR" sz="2200" dirty="0" smtClean="0"/>
              <a:t> </a:t>
            </a:r>
            <a:r>
              <a:rPr lang="fr-FR" sz="2200" dirty="0" err="1"/>
              <a:t>costs</a:t>
            </a:r>
            <a:r>
              <a:rPr lang="fr-FR" sz="2200" dirty="0"/>
              <a:t> for training, support, </a:t>
            </a:r>
            <a:r>
              <a:rPr lang="fr-FR" sz="2200" dirty="0" smtClean="0"/>
              <a:t>staff turnover </a:t>
            </a:r>
            <a:r>
              <a:rPr lang="fr-FR" sz="2200" dirty="0"/>
              <a:t>and </a:t>
            </a:r>
            <a:r>
              <a:rPr lang="fr-FR" sz="2200" dirty="0" err="1"/>
              <a:t>raises</a:t>
            </a:r>
            <a:r>
              <a:rPr lang="fr-FR" sz="2200" dirty="0"/>
              <a:t> </a:t>
            </a:r>
            <a:r>
              <a:rPr lang="fr-FR" sz="2200" dirty="0" err="1"/>
              <a:t>operations</a:t>
            </a:r>
            <a:r>
              <a:rPr lang="fr-FR" sz="2200" dirty="0"/>
              <a:t> </a:t>
            </a:r>
            <a:r>
              <a:rPr lang="fr-FR" sz="2200" dirty="0" smtClean="0"/>
              <a:t>speed. </a:t>
            </a:r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Global </a:t>
            </a:r>
            <a:r>
              <a:rPr lang="fr-FR" sz="2200" dirty="0" err="1" smtClean="0"/>
              <a:t>Competition</a:t>
            </a:r>
            <a:r>
              <a:rPr lang="fr-FR" sz="2200" dirty="0" smtClean="0"/>
              <a:t> : « The </a:t>
            </a:r>
            <a:r>
              <a:rPr lang="fr-FR" sz="2200" dirty="0"/>
              <a:t>first </a:t>
            </a:r>
            <a:r>
              <a:rPr lang="fr-FR" sz="2200" dirty="0" err="1"/>
              <a:t>half</a:t>
            </a:r>
            <a:r>
              <a:rPr lang="fr-FR" sz="2200" dirty="0"/>
              <a:t> of the </a:t>
            </a:r>
            <a:r>
              <a:rPr lang="fr-FR" sz="2200" dirty="0" err="1"/>
              <a:t>battle</a:t>
            </a:r>
            <a:r>
              <a:rPr lang="fr-FR" sz="2200" dirty="0"/>
              <a:t> to master the digital world </a:t>
            </a:r>
            <a:r>
              <a:rPr lang="fr-FR" sz="2200" dirty="0" err="1"/>
              <a:t>was</a:t>
            </a:r>
            <a:r>
              <a:rPr lang="fr-FR" sz="2200" dirty="0"/>
              <a:t> </a:t>
            </a:r>
            <a:r>
              <a:rPr lang="fr-FR" sz="2200" dirty="0" err="1" smtClean="0"/>
              <a:t>lost</a:t>
            </a:r>
            <a:r>
              <a:rPr lang="fr-FR" sz="2200" dirty="0" smtClean="0"/>
              <a:t> (</a:t>
            </a:r>
            <a:r>
              <a:rPr lang="fr-FR" sz="2200" dirty="0" err="1" smtClean="0"/>
              <a:t>defeated</a:t>
            </a:r>
            <a:r>
              <a:rPr lang="fr-FR" sz="2200" dirty="0" smtClean="0"/>
              <a:t> by USA), </a:t>
            </a:r>
            <a:r>
              <a:rPr lang="fr-FR" sz="2200" dirty="0" err="1"/>
              <a:t>according</a:t>
            </a:r>
            <a:r>
              <a:rPr lang="fr-FR" sz="2200" dirty="0"/>
              <a:t> to </a:t>
            </a:r>
            <a:r>
              <a:rPr lang="fr-FR" sz="2200" dirty="0" err="1"/>
              <a:t>Timotheus</a:t>
            </a:r>
            <a:r>
              <a:rPr lang="fr-FR" sz="2200" dirty="0"/>
              <a:t> </a:t>
            </a:r>
            <a:r>
              <a:rPr lang="fr-FR" sz="2200" dirty="0" err="1"/>
              <a:t>Höttges</a:t>
            </a:r>
            <a:r>
              <a:rPr lang="fr-FR" sz="2200" dirty="0"/>
              <a:t>, the boss of Deutsche Telekom. “The question </a:t>
            </a:r>
            <a:r>
              <a:rPr lang="fr-FR" sz="2200" dirty="0" err="1"/>
              <a:t>now</a:t>
            </a:r>
            <a:r>
              <a:rPr lang="fr-FR" sz="2200" dirty="0"/>
              <a:t> </a:t>
            </a:r>
            <a:r>
              <a:rPr lang="fr-FR" sz="2200" dirty="0" err="1"/>
              <a:t>is</a:t>
            </a:r>
            <a:r>
              <a:rPr lang="fr-FR" sz="2200" dirty="0"/>
              <a:t>: how do </a:t>
            </a:r>
            <a:r>
              <a:rPr lang="fr-FR" sz="2200" dirty="0" err="1" smtClean="0"/>
              <a:t>we</a:t>
            </a:r>
            <a:r>
              <a:rPr lang="fr-FR" sz="2200" dirty="0" smtClean="0"/>
              <a:t> (Germany) </a:t>
            </a:r>
            <a:r>
              <a:rPr lang="fr-FR" sz="2200" dirty="0" err="1"/>
              <a:t>win</a:t>
            </a:r>
            <a:r>
              <a:rPr lang="fr-FR" sz="2200" dirty="0"/>
              <a:t> the second </a:t>
            </a:r>
            <a:r>
              <a:rPr lang="fr-FR" sz="2200" dirty="0" err="1"/>
              <a:t>half</a:t>
            </a:r>
            <a:r>
              <a:rPr lang="fr-FR" sz="2200" dirty="0"/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04101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269672" y="1399631"/>
            <a:ext cx="6335519" cy="321393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 HOW 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54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MULTIPLE CHALLENGES </a:t>
            </a:r>
            <a:r>
              <a:rPr lang="fr-FR" smtClean="0"/>
              <a:t>FOR THE ORGANIZATION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91" y="1099048"/>
            <a:ext cx="7156972" cy="5471569"/>
          </a:xfrm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HOW TO BECOME AN </a:t>
            </a:r>
            <a:r>
              <a:rPr lang="fr-FR" dirty="0" err="1" smtClean="0"/>
              <a:t>IIoT</a:t>
            </a:r>
            <a:r>
              <a:rPr lang="fr-FR" sz="4800" dirty="0" smtClean="0"/>
              <a:t> ORGANIZATION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8514" y="1585783"/>
            <a:ext cx="11063991" cy="4351338"/>
          </a:xfrm>
        </p:spPr>
        <p:txBody>
          <a:bodyPr>
            <a:normAutofit fontScale="6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sz="4700" dirty="0" err="1" smtClean="0"/>
              <a:t>Define</a:t>
            </a:r>
            <a:r>
              <a:rPr lang="fr-FR" sz="4700" dirty="0" smtClean="0"/>
              <a:t> </a:t>
            </a:r>
            <a:r>
              <a:rPr lang="fr-FR" sz="4700" dirty="0" err="1" smtClean="0"/>
              <a:t>their</a:t>
            </a:r>
            <a:r>
              <a:rPr lang="fr-FR" sz="4700" dirty="0" smtClean="0"/>
              <a:t> </a:t>
            </a:r>
            <a:r>
              <a:rPr lang="fr-FR" sz="4700" dirty="0" err="1" smtClean="0"/>
              <a:t>IIoT</a:t>
            </a:r>
            <a:r>
              <a:rPr lang="fr-FR" sz="4700" dirty="0" smtClean="0"/>
              <a:t> </a:t>
            </a:r>
            <a:r>
              <a:rPr lang="fr-FR" sz="4700" dirty="0" err="1" smtClean="0"/>
              <a:t>strategy</a:t>
            </a:r>
            <a:r>
              <a:rPr lang="fr-FR" sz="4700" dirty="0"/>
              <a:t> </a:t>
            </a:r>
            <a:r>
              <a:rPr lang="fr-FR" sz="4700" dirty="0" smtClean="0"/>
              <a:t>and goals: </a:t>
            </a:r>
            <a:r>
              <a:rPr lang="fr-FR" sz="4700" dirty="0" err="1" smtClean="0"/>
              <a:t>opportunities</a:t>
            </a:r>
            <a:r>
              <a:rPr lang="fr-FR" sz="4700" dirty="0" smtClean="0"/>
              <a:t>, </a:t>
            </a:r>
            <a:r>
              <a:rPr lang="fr-FR" sz="4700" dirty="0" err="1" smtClean="0"/>
              <a:t>priorization</a:t>
            </a:r>
            <a:r>
              <a:rPr lang="fr-FR" sz="4700" dirty="0" smtClean="0"/>
              <a:t>, roadmap. </a:t>
            </a:r>
          </a:p>
          <a:p>
            <a:pPr>
              <a:buFont typeface="Wingdings" charset="2"/>
              <a:buChar char="§"/>
            </a:pPr>
            <a:endParaRPr lang="fr-FR" sz="4700" dirty="0"/>
          </a:p>
          <a:p>
            <a:pPr>
              <a:buFont typeface="Wingdings" charset="2"/>
              <a:buChar char="§"/>
            </a:pPr>
            <a:r>
              <a:rPr lang="fr-FR" sz="4700" dirty="0" err="1" smtClean="0"/>
              <a:t>Make</a:t>
            </a:r>
            <a:r>
              <a:rPr lang="fr-FR" sz="4700" dirty="0" smtClean="0"/>
              <a:t> </a:t>
            </a:r>
            <a:r>
              <a:rPr lang="fr-FR" sz="4700" dirty="0" err="1" smtClean="0"/>
              <a:t>Partnership</a:t>
            </a:r>
            <a:r>
              <a:rPr lang="fr-FR" sz="4700" dirty="0" smtClean="0"/>
              <a:t> and alliances : </a:t>
            </a:r>
            <a:r>
              <a:rPr lang="fr-FR" sz="4700" dirty="0"/>
              <a:t>No </a:t>
            </a:r>
            <a:r>
              <a:rPr lang="fr-FR" sz="4700" dirty="0" smtClean="0"/>
              <a:t>single </a:t>
            </a:r>
            <a:r>
              <a:rPr lang="fr-FR" sz="4700" dirty="0" err="1" smtClean="0"/>
              <a:t>enterprise</a:t>
            </a:r>
            <a:r>
              <a:rPr lang="fr-FR" sz="4700" dirty="0" smtClean="0"/>
              <a:t> </a:t>
            </a:r>
            <a:r>
              <a:rPr lang="fr-FR" sz="4700" dirty="0" err="1"/>
              <a:t>will</a:t>
            </a:r>
            <a:r>
              <a:rPr lang="fr-FR" sz="4700" dirty="0"/>
              <a:t> </a:t>
            </a:r>
            <a:r>
              <a:rPr lang="fr-FR" sz="4700" dirty="0" err="1"/>
              <a:t>possess</a:t>
            </a:r>
            <a:r>
              <a:rPr lang="fr-FR" sz="4700" dirty="0"/>
              <a:t> the full range of </a:t>
            </a:r>
            <a:r>
              <a:rPr lang="fr-FR" sz="4700" dirty="0" smtClean="0"/>
              <a:t>ressources and </a:t>
            </a:r>
            <a:r>
              <a:rPr lang="fr-FR" sz="4700" dirty="0" err="1" smtClean="0"/>
              <a:t>skills</a:t>
            </a:r>
            <a:r>
              <a:rPr lang="fr-FR" sz="4700" dirty="0" smtClean="0"/>
              <a:t> </a:t>
            </a:r>
            <a:r>
              <a:rPr lang="fr-FR" sz="4700" dirty="0" err="1"/>
              <a:t>required</a:t>
            </a:r>
            <a:r>
              <a:rPr lang="fr-FR" sz="4700" dirty="0"/>
              <a:t> to </a:t>
            </a:r>
            <a:r>
              <a:rPr lang="fr-FR" sz="4700" dirty="0" err="1"/>
              <a:t>address</a:t>
            </a:r>
            <a:r>
              <a:rPr lang="fr-FR" sz="4700" dirty="0"/>
              <a:t> the challenges </a:t>
            </a:r>
            <a:r>
              <a:rPr lang="fr-FR" sz="4700" dirty="0" err="1" smtClean="0"/>
              <a:t>associated</a:t>
            </a:r>
            <a:r>
              <a:rPr lang="fr-FR" sz="4700" dirty="0" smtClean="0"/>
              <a:t> </a:t>
            </a:r>
            <a:r>
              <a:rPr lang="fr-FR" sz="4700" dirty="0" err="1"/>
              <a:t>with</a:t>
            </a:r>
            <a:r>
              <a:rPr lang="fr-FR" sz="4700" dirty="0"/>
              <a:t> </a:t>
            </a:r>
            <a:r>
              <a:rPr lang="fr-FR" sz="4700" dirty="0" err="1"/>
              <a:t>IIoT</a:t>
            </a:r>
            <a:r>
              <a:rPr lang="fr-FR" sz="4700" dirty="0"/>
              <a:t>. </a:t>
            </a:r>
            <a:endParaRPr lang="fr-FR" sz="4700" dirty="0" smtClean="0"/>
          </a:p>
          <a:p>
            <a:pPr>
              <a:buFont typeface="Wingdings" charset="2"/>
              <a:buChar char="§"/>
            </a:pPr>
            <a:endParaRPr lang="fr-FR" sz="4700" dirty="0"/>
          </a:p>
          <a:p>
            <a:pPr>
              <a:buFont typeface="Wingdings" charset="2"/>
              <a:buChar char="§"/>
            </a:pPr>
            <a:r>
              <a:rPr lang="fr-FR" sz="4700" dirty="0" err="1" smtClean="0"/>
              <a:t>Implement</a:t>
            </a:r>
            <a:r>
              <a:rPr lang="fr-FR" sz="4700" dirty="0" smtClean="0"/>
              <a:t> an </a:t>
            </a:r>
            <a:r>
              <a:rPr lang="fr-FR" sz="4700" dirty="0" err="1" smtClean="0"/>
              <a:t>IIoT</a:t>
            </a:r>
            <a:r>
              <a:rPr lang="fr-FR" sz="4700" dirty="0" smtClean="0"/>
              <a:t> Platform and </a:t>
            </a:r>
            <a:r>
              <a:rPr lang="fr-FR" sz="4700" dirty="0" err="1" smtClean="0"/>
              <a:t>create</a:t>
            </a:r>
            <a:r>
              <a:rPr lang="fr-FR" sz="4700" dirty="0" smtClean="0"/>
              <a:t> pools of expertise </a:t>
            </a:r>
            <a:r>
              <a:rPr lang="fr-FR" sz="4700" dirty="0" err="1" smtClean="0"/>
              <a:t>named</a:t>
            </a:r>
            <a:r>
              <a:rPr lang="fr-FR" sz="4700" dirty="0" smtClean="0"/>
              <a:t> Center </a:t>
            </a:r>
            <a:r>
              <a:rPr lang="fr-FR" sz="4700" dirty="0"/>
              <a:t>of Excellence (</a:t>
            </a:r>
            <a:r>
              <a:rPr lang="fr-FR" sz="4700" dirty="0" err="1" smtClean="0"/>
              <a:t>CoE</a:t>
            </a:r>
            <a:r>
              <a:rPr lang="fr-FR" sz="4700" dirty="0" smtClean="0"/>
              <a:t>).</a:t>
            </a:r>
          </a:p>
          <a:p>
            <a:pPr>
              <a:buFont typeface="Wingdings" charset="2"/>
              <a:buChar char="§"/>
            </a:pPr>
            <a:endParaRPr lang="fr-FR" sz="4700" dirty="0"/>
          </a:p>
          <a:p>
            <a:pPr>
              <a:buFont typeface="Wingdings" charset="2"/>
              <a:buChar char="§"/>
            </a:pPr>
            <a:r>
              <a:rPr lang="fr-FR" sz="4700" dirty="0" err="1" smtClean="0"/>
              <a:t>Adopt</a:t>
            </a:r>
            <a:r>
              <a:rPr lang="fr-FR" sz="4700" dirty="0" smtClean="0"/>
              <a:t> the Digital Performance Management</a:t>
            </a:r>
            <a:r>
              <a:rPr lang="fr-FR" sz="4200" dirty="0" smtClean="0"/>
              <a:t>. 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6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INTEGRATE OT AND IT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574" y="1840615"/>
            <a:ext cx="5607570" cy="4351338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Integration</a:t>
            </a:r>
            <a:r>
              <a:rPr lang="fr-FR" dirty="0" smtClean="0"/>
              <a:t> of the </a:t>
            </a:r>
            <a:r>
              <a:rPr lang="fr-FR" dirty="0" err="1" smtClean="0"/>
              <a:t>Operational</a:t>
            </a:r>
            <a:r>
              <a:rPr lang="fr-FR" dirty="0" smtClean="0"/>
              <a:t> </a:t>
            </a:r>
            <a:r>
              <a:rPr lang="fr-FR" dirty="0" err="1" smtClean="0"/>
              <a:t>Technology</a:t>
            </a:r>
            <a:r>
              <a:rPr lang="fr-FR" dirty="0" smtClean="0"/>
              <a:t> and Information </a:t>
            </a:r>
            <a:r>
              <a:rPr lang="fr-FR" dirty="0" err="1" smtClean="0"/>
              <a:t>Technology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/>
              <a:t>central </a:t>
            </a:r>
            <a:r>
              <a:rPr lang="fr-FR" dirty="0" err="1"/>
              <a:t>strategic</a:t>
            </a:r>
            <a:r>
              <a:rPr lang="fr-FR" dirty="0"/>
              <a:t> challenge for </a:t>
            </a:r>
            <a:r>
              <a:rPr lang="fr-FR" dirty="0" err="1"/>
              <a:t>companies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to combine and </a:t>
            </a:r>
            <a:r>
              <a:rPr lang="fr-FR" dirty="0" err="1"/>
              <a:t>gather</a:t>
            </a:r>
            <a:r>
              <a:rPr lang="fr-FR" dirty="0"/>
              <a:t> insight </a:t>
            </a:r>
            <a:r>
              <a:rPr lang="fr-FR" dirty="0" err="1"/>
              <a:t>from</a:t>
            </a:r>
            <a:r>
              <a:rPr lang="fr-FR" dirty="0"/>
              <a:t> data </a:t>
            </a:r>
            <a:r>
              <a:rPr lang="fr-FR" dirty="0" err="1" smtClean="0"/>
              <a:t>across</a:t>
            </a:r>
            <a:r>
              <a:rPr lang="fr-FR" dirty="0" smtClean="0"/>
              <a:t> </a:t>
            </a:r>
            <a:r>
              <a:rPr lang="fr-FR" dirty="0"/>
              <a:t>all aspects of the </a:t>
            </a:r>
            <a:r>
              <a:rPr lang="fr-FR" dirty="0" err="1"/>
              <a:t>enterprise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informed</a:t>
            </a:r>
            <a:r>
              <a:rPr lang="fr-FR" dirty="0"/>
              <a:t> </a:t>
            </a:r>
            <a:r>
              <a:rPr lang="fr-FR" dirty="0" smtClean="0"/>
              <a:t>business and </a:t>
            </a:r>
            <a:r>
              <a:rPr lang="fr-FR" dirty="0" err="1" smtClean="0"/>
              <a:t>operational</a:t>
            </a:r>
            <a:r>
              <a:rPr lang="fr-FR" dirty="0" smtClean="0"/>
              <a:t> </a:t>
            </a:r>
            <a:r>
              <a:rPr lang="fr-FR" dirty="0" err="1" smtClean="0"/>
              <a:t>decisions</a:t>
            </a:r>
            <a:r>
              <a:rPr lang="fr-FR" dirty="0"/>
              <a:t>, </a:t>
            </a:r>
            <a:r>
              <a:rPr lang="fr-FR" dirty="0" err="1"/>
              <a:t>whether</a:t>
            </a:r>
            <a:r>
              <a:rPr lang="fr-FR" dirty="0"/>
              <a:t> in </a:t>
            </a:r>
            <a:r>
              <a:rPr lang="fr-FR" dirty="0" smtClean="0"/>
              <a:t>real-time </a:t>
            </a:r>
            <a:r>
              <a:rPr lang="fr-FR" dirty="0"/>
              <a:t>or </a:t>
            </a:r>
            <a:r>
              <a:rPr lang="fr-FR" dirty="0" err="1"/>
              <a:t>predictively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83" y="2098622"/>
            <a:ext cx="5908069" cy="38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INTEGRATE OT AND </a:t>
            </a:r>
            <a:r>
              <a:rPr lang="fr-FR" dirty="0" smtClean="0"/>
              <a:t>IT : AIRCRAFT COMPANY  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02043" y="4214982"/>
            <a:ext cx="2790964" cy="25860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IT DEPARTMENT 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Business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-Customer </a:t>
            </a:r>
            <a:r>
              <a:rPr lang="fr-FR" dirty="0" err="1" smtClean="0">
                <a:solidFill>
                  <a:schemeClr val="tx1"/>
                </a:solidFill>
              </a:rPr>
              <a:t>Experience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-</a:t>
            </a:r>
            <a:r>
              <a:rPr lang="fr-FR" dirty="0" err="1" smtClean="0">
                <a:solidFill>
                  <a:schemeClr val="tx1"/>
                </a:solidFill>
              </a:rPr>
              <a:t>Reservations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-Inventory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-Planning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-</a:t>
            </a:r>
            <a:r>
              <a:rPr lang="fr-FR" dirty="0" err="1" smtClean="0">
                <a:solidFill>
                  <a:schemeClr val="tx1"/>
                </a:solidFill>
              </a:rPr>
              <a:t>Predictive</a:t>
            </a:r>
            <a:r>
              <a:rPr lang="fr-FR" dirty="0" smtClean="0">
                <a:solidFill>
                  <a:schemeClr val="tx1"/>
                </a:solidFill>
              </a:rPr>
              <a:t> Maintenance  </a:t>
            </a:r>
          </a:p>
          <a:p>
            <a:pPr algn="ctr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7080119" y="4232455"/>
            <a:ext cx="2742308" cy="25385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fr-FR" dirty="0" smtClean="0">
                <a:solidFill>
                  <a:schemeClr val="tx1"/>
                </a:solidFill>
              </a:rPr>
              <a:t>T DEPARTMENT</a:t>
            </a:r>
          </a:p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Operational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-</a:t>
            </a:r>
            <a:r>
              <a:rPr lang="fr-FR" dirty="0" err="1" smtClean="0">
                <a:solidFill>
                  <a:schemeClr val="tx1"/>
                </a:solidFill>
              </a:rPr>
              <a:t>Grounbased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fr-FR" dirty="0" smtClean="0">
                <a:solidFill>
                  <a:schemeClr val="tx1"/>
                </a:solidFill>
              </a:rPr>
              <a:t>perations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-</a:t>
            </a:r>
            <a:r>
              <a:rPr lang="fr-FR" dirty="0" err="1" smtClean="0">
                <a:solidFill>
                  <a:schemeClr val="tx1"/>
                </a:solidFill>
              </a:rPr>
              <a:t>Inflight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O</a:t>
            </a:r>
            <a:r>
              <a:rPr lang="fr-FR" dirty="0" smtClean="0">
                <a:solidFill>
                  <a:schemeClr val="tx1"/>
                </a:solidFill>
              </a:rPr>
              <a:t>perations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99" y="1045768"/>
            <a:ext cx="2395512" cy="20404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04" y="2680741"/>
            <a:ext cx="1667573" cy="15517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1" y="2937627"/>
            <a:ext cx="1577696" cy="127735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00" y="2423952"/>
            <a:ext cx="1267373" cy="1145765"/>
          </a:xfrm>
          <a:prstGeom prst="rect">
            <a:avLst/>
          </a:prstGeom>
        </p:spPr>
      </p:pic>
      <p:sp>
        <p:nvSpPr>
          <p:cNvPr id="10" name="Flèche vers le bas 9"/>
          <p:cNvSpPr/>
          <p:nvPr/>
        </p:nvSpPr>
        <p:spPr>
          <a:xfrm rot="3414591">
            <a:off x="2807443" y="2245145"/>
            <a:ext cx="812188" cy="1650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bas 10"/>
          <p:cNvSpPr/>
          <p:nvPr/>
        </p:nvSpPr>
        <p:spPr>
          <a:xfrm rot="17761563">
            <a:off x="6433619" y="2110292"/>
            <a:ext cx="797375" cy="1393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369124" y="2622526"/>
            <a:ext cx="66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DATA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056619" y="2824904"/>
            <a:ext cx="66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DATA</a:t>
            </a:r>
            <a:endParaRPr lang="fr-FR"/>
          </a:p>
        </p:txBody>
      </p:sp>
      <p:sp>
        <p:nvSpPr>
          <p:cNvPr id="15" name="Flèche vers la droite 14"/>
          <p:cNvSpPr/>
          <p:nvPr/>
        </p:nvSpPr>
        <p:spPr>
          <a:xfrm>
            <a:off x="3523910" y="4781862"/>
            <a:ext cx="2786949" cy="752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3579058" y="4166661"/>
            <a:ext cx="273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Reduce</a:t>
            </a:r>
            <a:r>
              <a:rPr lang="fr-FR" dirty="0" smtClean="0"/>
              <a:t> the </a:t>
            </a:r>
            <a:r>
              <a:rPr lang="fr-FR" dirty="0" err="1"/>
              <a:t>C</a:t>
            </a:r>
            <a:r>
              <a:rPr lang="fr-FR" dirty="0" err="1" smtClean="0"/>
              <a:t>osts</a:t>
            </a:r>
            <a:endParaRPr lang="fr-FR" dirty="0" smtClean="0"/>
          </a:p>
          <a:p>
            <a:r>
              <a:rPr lang="fr-FR" dirty="0" err="1" smtClean="0"/>
              <a:t>Optimize</a:t>
            </a:r>
            <a:r>
              <a:rPr lang="fr-FR" dirty="0" smtClean="0"/>
              <a:t> the Maintenance </a:t>
            </a:r>
            <a:endParaRPr lang="fr-FR" dirty="0"/>
          </a:p>
        </p:txBody>
      </p:sp>
      <p:sp>
        <p:nvSpPr>
          <p:cNvPr id="17" name="Flèche vers la gauche 16"/>
          <p:cNvSpPr/>
          <p:nvPr/>
        </p:nvSpPr>
        <p:spPr>
          <a:xfrm>
            <a:off x="3469427" y="5556567"/>
            <a:ext cx="2721511" cy="7692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4166691" y="6154749"/>
            <a:ext cx="2200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Enhance</a:t>
            </a:r>
            <a:r>
              <a:rPr lang="fr-FR" dirty="0" smtClean="0"/>
              <a:t> the </a:t>
            </a:r>
            <a:r>
              <a:rPr lang="fr-FR" dirty="0" err="1" smtClean="0"/>
              <a:t>safety</a:t>
            </a:r>
            <a:r>
              <a:rPr lang="fr-FR" dirty="0" smtClean="0"/>
              <a:t> </a:t>
            </a:r>
          </a:p>
          <a:p>
            <a:r>
              <a:rPr lang="fr-FR" dirty="0" smtClean="0"/>
              <a:t>New Customer Value 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4588180" y="4981596"/>
            <a:ext cx="71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DATA </a:t>
            </a:r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3356" y="3342306"/>
            <a:ext cx="1276599" cy="744176"/>
          </a:xfrm>
          <a:prstGeom prst="rect">
            <a:avLst/>
          </a:prstGeom>
        </p:spPr>
      </p:pic>
      <p:sp>
        <p:nvSpPr>
          <p:cNvPr id="25" name="Ellipse 24"/>
          <p:cNvSpPr/>
          <p:nvPr/>
        </p:nvSpPr>
        <p:spPr>
          <a:xfrm>
            <a:off x="172594" y="2604088"/>
            <a:ext cx="10485412" cy="4163949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9839118" y="3271932"/>
            <a:ext cx="228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Software Platform 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4557734" y="5772983"/>
            <a:ext cx="71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DATA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5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97" y="1872328"/>
            <a:ext cx="5409553" cy="209150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IMPLEMENT </a:t>
            </a:r>
            <a:r>
              <a:rPr lang="fr-FR" dirty="0" err="1"/>
              <a:t>IIoT</a:t>
            </a:r>
            <a:r>
              <a:rPr lang="fr-FR" dirty="0"/>
              <a:t> </a:t>
            </a:r>
            <a:r>
              <a:rPr lang="fr-FR" dirty="0" smtClean="0"/>
              <a:t>PLATFORM 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1" y="1881608"/>
            <a:ext cx="6175948" cy="35976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49" y="3973112"/>
            <a:ext cx="2926402" cy="16209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97" y="3973112"/>
            <a:ext cx="2871788" cy="161166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79691" y="1418919"/>
            <a:ext cx="495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The 8 components of an </a:t>
            </a:r>
            <a:r>
              <a:rPr lang="fr-FR" sz="2400" dirty="0" err="1" smtClean="0"/>
              <a:t>IIoT</a:t>
            </a:r>
            <a:r>
              <a:rPr lang="fr-FR" sz="2400" dirty="0" smtClean="0"/>
              <a:t> Platform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5834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IMPLEMENT </a:t>
            </a:r>
            <a:r>
              <a:rPr lang="fr-FR" dirty="0" err="1" smtClean="0"/>
              <a:t>IIoT</a:t>
            </a:r>
            <a:r>
              <a:rPr lang="fr-FR" dirty="0" smtClean="0"/>
              <a:t> PLATFORM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80" y="1588959"/>
            <a:ext cx="5569794" cy="4968257"/>
          </a:xfrm>
        </p:spPr>
      </p:pic>
      <p:sp>
        <p:nvSpPr>
          <p:cNvPr id="7" name="ZoneTexte 6"/>
          <p:cNvSpPr txBox="1"/>
          <p:nvPr/>
        </p:nvSpPr>
        <p:spPr>
          <a:xfrm>
            <a:off x="309798" y="1470317"/>
            <a:ext cx="565628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fr-FR" sz="2400" dirty="0" smtClean="0"/>
              <a:t>By 2019, </a:t>
            </a:r>
            <a:r>
              <a:rPr lang="fr-FR" sz="2400" dirty="0" err="1" smtClean="0"/>
              <a:t>IoT</a:t>
            </a:r>
            <a:r>
              <a:rPr lang="fr-FR" sz="2400" dirty="0" smtClean="0"/>
              <a:t> Platform </a:t>
            </a:r>
            <a:r>
              <a:rPr lang="fr-FR" sz="2400" dirty="0" err="1" smtClean="0"/>
              <a:t>market</a:t>
            </a:r>
            <a:r>
              <a:rPr lang="fr-FR" sz="2400" dirty="0" smtClean="0"/>
              <a:t> </a:t>
            </a:r>
            <a:r>
              <a:rPr lang="fr-FR" sz="2400" dirty="0" err="1" smtClean="0"/>
              <a:t>will</a:t>
            </a:r>
            <a:r>
              <a:rPr lang="fr-FR" sz="2400" dirty="0" smtClean="0"/>
              <a:t> </a:t>
            </a:r>
            <a:r>
              <a:rPr lang="fr-FR" sz="2400" dirty="0" err="1" smtClean="0"/>
              <a:t>reach</a:t>
            </a:r>
            <a:r>
              <a:rPr lang="fr-FR" sz="2400" dirty="0" smtClean="0"/>
              <a:t> $1billon. </a:t>
            </a:r>
          </a:p>
          <a:p>
            <a:pPr marL="457200" indent="-457200">
              <a:buFont typeface="Wingdings" charset="2"/>
              <a:buChar char="§"/>
            </a:pPr>
            <a:endParaRPr lang="fr-FR" sz="2400" dirty="0" smtClean="0"/>
          </a:p>
          <a:p>
            <a:pPr marL="342900" indent="-342900">
              <a:buFont typeface="Wingdings" charset="2"/>
              <a:buChar char="§"/>
            </a:pPr>
            <a:r>
              <a:rPr lang="fr-FR" sz="2400" dirty="0" smtClean="0"/>
              <a:t>Leaders:</a:t>
            </a:r>
          </a:p>
          <a:p>
            <a:pPr lvl="1"/>
            <a:r>
              <a:rPr lang="fr-FR" sz="2400" dirty="0" smtClean="0"/>
              <a:t>-IBM : The Watson </a:t>
            </a:r>
            <a:r>
              <a:rPr lang="fr-FR" sz="2400" dirty="0" err="1" smtClean="0"/>
              <a:t>Iot</a:t>
            </a:r>
            <a:r>
              <a:rPr lang="fr-FR" sz="2400" dirty="0" smtClean="0"/>
              <a:t> Platform </a:t>
            </a:r>
          </a:p>
          <a:p>
            <a:pPr lvl="1"/>
            <a:r>
              <a:rPr lang="fr-FR" sz="2400" dirty="0" smtClean="0"/>
              <a:t>-PTC : </a:t>
            </a:r>
            <a:r>
              <a:rPr lang="fr-FR" sz="2400" dirty="0" err="1" smtClean="0"/>
              <a:t>Thingworx</a:t>
            </a:r>
            <a:r>
              <a:rPr lang="fr-FR" sz="2400" dirty="0" smtClean="0"/>
              <a:t> Platform </a:t>
            </a:r>
          </a:p>
          <a:p>
            <a:pPr lvl="1"/>
            <a:r>
              <a:rPr lang="fr-FR" sz="2400" dirty="0" smtClean="0"/>
              <a:t>-GE: </a:t>
            </a:r>
            <a:r>
              <a:rPr lang="fr-FR" sz="2400" dirty="0" err="1" smtClean="0"/>
              <a:t>Predix</a:t>
            </a:r>
            <a:r>
              <a:rPr lang="fr-FR" sz="2400" dirty="0" smtClean="0"/>
              <a:t> Platform </a:t>
            </a:r>
          </a:p>
          <a:p>
            <a:pPr lvl="1"/>
            <a:r>
              <a:rPr lang="fr-FR" sz="2400" dirty="0" smtClean="0"/>
              <a:t>-Microsoft : Azure </a:t>
            </a:r>
            <a:r>
              <a:rPr lang="fr-FR" sz="2400" dirty="0" err="1" smtClean="0"/>
              <a:t>IoT</a:t>
            </a:r>
            <a:r>
              <a:rPr lang="fr-FR" sz="2400" dirty="0" smtClean="0"/>
              <a:t> Suite </a:t>
            </a:r>
            <a:endParaRPr lang="fr-FR" sz="2400" dirty="0"/>
          </a:p>
          <a:p>
            <a:pPr marL="342900" indent="-342900">
              <a:buFont typeface="Wingdings" charset="2"/>
              <a:buChar char="§"/>
            </a:pPr>
            <a:r>
              <a:rPr lang="fr-FR" sz="2400" dirty="0" err="1" smtClean="0"/>
              <a:t>Strong</a:t>
            </a:r>
            <a:r>
              <a:rPr lang="fr-FR" sz="2400" dirty="0" smtClean="0"/>
              <a:t> Performers : </a:t>
            </a:r>
          </a:p>
          <a:p>
            <a:pPr lvl="1"/>
            <a:r>
              <a:rPr lang="fr-FR" sz="2400" dirty="0" smtClean="0"/>
              <a:t>-Amazon Web Services </a:t>
            </a:r>
          </a:p>
          <a:p>
            <a:pPr lvl="1"/>
            <a:r>
              <a:rPr lang="fr-FR" sz="2400" dirty="0" smtClean="0"/>
              <a:t>-SAP </a:t>
            </a:r>
          </a:p>
          <a:p>
            <a:pPr lvl="1"/>
            <a:r>
              <a:rPr lang="fr-FR" sz="2400" dirty="0" smtClean="0"/>
              <a:t>-Cisco Jasper </a:t>
            </a:r>
          </a:p>
          <a:p>
            <a:endParaRPr lang="fr-FR" sz="2400" dirty="0"/>
          </a:p>
          <a:p>
            <a:pPr marL="342900" indent="-342900">
              <a:buFont typeface="Wingdings" charset="2"/>
              <a:buChar char="§"/>
            </a:pPr>
            <a:r>
              <a:rPr lang="fr-FR" sz="2400" dirty="0" smtClean="0"/>
              <a:t>Open-Source </a:t>
            </a:r>
            <a:r>
              <a:rPr lang="fr-FR" sz="2400" dirty="0" err="1" smtClean="0"/>
              <a:t>IoT</a:t>
            </a:r>
            <a:r>
              <a:rPr lang="fr-FR" sz="2400" dirty="0" smtClean="0"/>
              <a:t> Platform (</a:t>
            </a:r>
            <a:r>
              <a:rPr lang="fr-FR" sz="2400" dirty="0" err="1" smtClean="0"/>
              <a:t>Kaa</a:t>
            </a:r>
            <a:r>
              <a:rPr lang="fr-FR" sz="2400" dirty="0" smtClean="0"/>
              <a:t> Project)</a:t>
            </a:r>
          </a:p>
          <a:p>
            <a:endParaRPr lang="fr-FR" sz="2400" dirty="0"/>
          </a:p>
          <a:p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4530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1" y="1076117"/>
            <a:ext cx="5707823" cy="3564102"/>
          </a:xfrm>
        </p:spPr>
      </p:pic>
      <p:sp>
        <p:nvSpPr>
          <p:cNvPr id="5" name="ZoneTexte 4"/>
          <p:cNvSpPr txBox="1"/>
          <p:nvPr/>
        </p:nvSpPr>
        <p:spPr>
          <a:xfrm>
            <a:off x="1888760" y="4861133"/>
            <a:ext cx="294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Made in Germany (Siemens) </a:t>
            </a:r>
            <a:endParaRPr lang="fr-FR" dirty="0"/>
          </a:p>
        </p:txBody>
      </p:sp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58" y="1076117"/>
            <a:ext cx="5808166" cy="356410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420364" y="4861133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Made in USA (</a:t>
            </a:r>
            <a:r>
              <a:rPr lang="fr-FR" smtClean="0"/>
              <a:t>General Electric)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66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255"/>
            <a:ext cx="10515600" cy="1325563"/>
          </a:xfrm>
        </p:spPr>
        <p:txBody>
          <a:bodyPr/>
          <a:lstStyle/>
          <a:p>
            <a:r>
              <a:rPr lang="fr-FR" dirty="0" smtClean="0"/>
              <a:t>ESTABLISH </a:t>
            </a:r>
            <a:r>
              <a:rPr lang="fr-FR" dirty="0" err="1" smtClean="0"/>
              <a:t>IIoT</a:t>
            </a:r>
            <a:r>
              <a:rPr lang="fr-FR" dirty="0" smtClean="0"/>
              <a:t> CENTER OF EXCELLENCE (</a:t>
            </a:r>
            <a:r>
              <a:rPr lang="fr-FR" dirty="0" err="1" smtClean="0"/>
              <a:t>CoE</a:t>
            </a:r>
            <a:r>
              <a:rPr lang="fr-FR" dirty="0" smtClean="0"/>
              <a:t>)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572000" y="217357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283564" y="1510831"/>
            <a:ext cx="5667531" cy="483000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Need</a:t>
            </a:r>
            <a:r>
              <a:rPr lang="fr-FR" dirty="0" smtClean="0"/>
              <a:t> of new pools </a:t>
            </a:r>
            <a:r>
              <a:rPr lang="fr-FR" dirty="0"/>
              <a:t>of </a:t>
            </a:r>
            <a:r>
              <a:rPr lang="fr-FR" dirty="0" smtClean="0"/>
              <a:t>expertises: </a:t>
            </a:r>
            <a:r>
              <a:rPr lang="fr-FR" dirty="0" err="1" smtClean="0"/>
              <a:t>sensors</a:t>
            </a:r>
            <a:r>
              <a:rPr lang="fr-FR" dirty="0" smtClean="0"/>
              <a:t>, </a:t>
            </a:r>
            <a:r>
              <a:rPr lang="fr-FR" dirty="0" err="1" smtClean="0"/>
              <a:t>robotics</a:t>
            </a:r>
            <a:r>
              <a:rPr lang="fr-FR" dirty="0" smtClean="0"/>
              <a:t>, 3D Printing, etc…</a:t>
            </a:r>
          </a:p>
          <a:p>
            <a:pPr>
              <a:buFont typeface="Wingdings" charset="2"/>
              <a:buChar char="§"/>
            </a:pPr>
            <a:r>
              <a:rPr lang="fr-FR" dirty="0"/>
              <a:t>3</a:t>
            </a:r>
            <a:r>
              <a:rPr lang="fr-FR" dirty="0" smtClean="0"/>
              <a:t> </a:t>
            </a:r>
            <a:r>
              <a:rPr lang="fr-FR" dirty="0" err="1" smtClean="0"/>
              <a:t>ways</a:t>
            </a:r>
            <a:r>
              <a:rPr lang="fr-FR" dirty="0" smtClean="0"/>
              <a:t> to </a:t>
            </a:r>
            <a:r>
              <a:rPr lang="fr-FR" dirty="0" err="1" smtClean="0"/>
              <a:t>increase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r>
              <a:rPr lang="fr-FR" dirty="0" smtClean="0"/>
              <a:t> and best practices about </a:t>
            </a:r>
            <a:r>
              <a:rPr lang="fr-FR" dirty="0" err="1" smtClean="0"/>
              <a:t>IIoT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External</a:t>
            </a:r>
            <a:r>
              <a:rPr lang="fr-FR" dirty="0" smtClean="0"/>
              <a:t>: augment </a:t>
            </a: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/>
              <a:t>skills</a:t>
            </a:r>
            <a:r>
              <a:rPr lang="fr-FR" dirty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IIoT</a:t>
            </a:r>
            <a:r>
              <a:rPr lang="fr-FR" dirty="0" smtClean="0"/>
              <a:t> </a:t>
            </a:r>
            <a:r>
              <a:rPr lang="fr-FR" dirty="0" err="1"/>
              <a:t>partner</a:t>
            </a:r>
            <a:r>
              <a:rPr lang="fr-FR" dirty="0"/>
              <a:t> </a:t>
            </a:r>
            <a:r>
              <a:rPr lang="fr-FR" dirty="0" err="1"/>
              <a:t>ecosystems</a:t>
            </a:r>
            <a:r>
              <a:rPr lang="fr-FR" dirty="0"/>
              <a:t> </a:t>
            </a:r>
            <a:r>
              <a:rPr lang="fr-FR" dirty="0" err="1"/>
              <a:t>formed</a:t>
            </a:r>
            <a:r>
              <a:rPr lang="fr-FR" dirty="0"/>
              <a:t> by large </a:t>
            </a:r>
            <a:r>
              <a:rPr lang="fr-FR" dirty="0" err="1"/>
              <a:t>industrial</a:t>
            </a:r>
            <a:r>
              <a:rPr lang="fr-FR" dirty="0"/>
              <a:t> </a:t>
            </a:r>
            <a:r>
              <a:rPr lang="fr-FR" dirty="0" err="1" smtClean="0"/>
              <a:t>players</a:t>
            </a:r>
            <a:r>
              <a:rPr lang="fr-FR" dirty="0" smtClean="0"/>
              <a:t>, </a:t>
            </a:r>
            <a:r>
              <a:rPr lang="fr-FR" dirty="0" err="1" smtClean="0"/>
              <a:t>universities</a:t>
            </a:r>
            <a:r>
              <a:rPr lang="fr-FR" dirty="0" smtClean="0"/>
              <a:t>, </a:t>
            </a:r>
            <a:r>
              <a:rPr lang="fr-FR" dirty="0" err="1" smtClean="0"/>
              <a:t>governments</a:t>
            </a:r>
            <a:r>
              <a:rPr lang="fr-FR" dirty="0" smtClean="0"/>
              <a:t>, </a:t>
            </a:r>
            <a:r>
              <a:rPr lang="fr-FR" dirty="0" err="1" smtClean="0"/>
              <a:t>consutancy</a:t>
            </a:r>
            <a:r>
              <a:rPr lang="fr-FR" dirty="0" smtClean="0"/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Internal</a:t>
            </a:r>
            <a:r>
              <a:rPr lang="fr-FR" dirty="0"/>
              <a:t> </a:t>
            </a:r>
            <a:r>
              <a:rPr lang="fr-FR" dirty="0" smtClean="0"/>
              <a:t>: </a:t>
            </a:r>
            <a:r>
              <a:rPr lang="fr-FR" dirty="0" err="1" smtClean="0"/>
              <a:t>establish</a:t>
            </a:r>
            <a:r>
              <a:rPr lang="fr-FR" dirty="0" smtClean="0"/>
              <a:t> </a:t>
            </a:r>
            <a:r>
              <a:rPr lang="fr-FR" dirty="0" err="1" smtClean="0"/>
              <a:t>company</a:t>
            </a:r>
            <a:r>
              <a:rPr lang="fr-FR" dirty="0" smtClean="0"/>
              <a:t> </a:t>
            </a:r>
            <a:r>
              <a:rPr lang="fr-FR" dirty="0" err="1" smtClean="0"/>
              <a:t>own</a:t>
            </a:r>
            <a:r>
              <a:rPr lang="fr-FR" dirty="0" smtClean="0"/>
              <a:t> </a:t>
            </a:r>
            <a:r>
              <a:rPr lang="fr-FR" dirty="0" err="1" smtClean="0"/>
              <a:t>CoE</a:t>
            </a:r>
            <a:r>
              <a:rPr lang="fr-FR" dirty="0" smtClean="0"/>
              <a:t> </a:t>
            </a:r>
            <a:r>
              <a:rPr lang="fr-FR" dirty="0"/>
              <a:t>to </a:t>
            </a:r>
            <a:r>
              <a:rPr lang="fr-FR" dirty="0" err="1"/>
              <a:t>leverage</a:t>
            </a:r>
            <a:r>
              <a:rPr lang="fr-FR" dirty="0"/>
              <a:t> expertise </a:t>
            </a:r>
            <a:r>
              <a:rPr lang="fr-FR" dirty="0" err="1"/>
              <a:t>across</a:t>
            </a:r>
            <a:r>
              <a:rPr lang="fr-FR" dirty="0"/>
              <a:t> multiple applications and business </a:t>
            </a:r>
            <a:r>
              <a:rPr lang="fr-FR" dirty="0" err="1" smtClean="0"/>
              <a:t>units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Hybrid</a:t>
            </a:r>
            <a:r>
              <a:rPr lang="fr-FR" dirty="0" smtClean="0"/>
              <a:t>: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/>
              <a:t>e</a:t>
            </a:r>
            <a:r>
              <a:rPr lang="fr-FR" dirty="0" err="1" smtClean="0"/>
              <a:t>xternal</a:t>
            </a:r>
            <a:r>
              <a:rPr lang="fr-FR" dirty="0" smtClean="0"/>
              <a:t> and </a:t>
            </a:r>
            <a:r>
              <a:rPr lang="fr-FR" dirty="0" err="1"/>
              <a:t>i</a:t>
            </a:r>
            <a:r>
              <a:rPr lang="fr-FR" dirty="0" err="1" smtClean="0"/>
              <a:t>nternal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3" name="Imag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80" y="1154242"/>
            <a:ext cx="3737621" cy="2525881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80" y="3925835"/>
            <a:ext cx="3794921" cy="276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DIGITAL PERFORMANCE MANAGEMENT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1165904"/>
            <a:ext cx="5635171" cy="5278437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fr-FR" sz="2400" dirty="0" err="1"/>
              <a:t>P</a:t>
            </a:r>
            <a:r>
              <a:rPr lang="fr-FR" sz="2400" i="1" dirty="0" err="1" smtClean="0"/>
              <a:t>erceived</a:t>
            </a:r>
            <a:r>
              <a:rPr lang="fr-FR" sz="2400" i="1" dirty="0" smtClean="0"/>
              <a:t> </a:t>
            </a:r>
            <a:r>
              <a:rPr lang="fr-FR" sz="2400" dirty="0" err="1" smtClean="0"/>
              <a:t>customer</a:t>
            </a:r>
            <a:r>
              <a:rPr lang="fr-FR" sz="2400" dirty="0" smtClean="0"/>
              <a:t> </a:t>
            </a:r>
            <a:r>
              <a:rPr lang="fr-FR" sz="2400" dirty="0" err="1" smtClean="0"/>
              <a:t>experience</a:t>
            </a:r>
            <a:r>
              <a:rPr lang="fr-FR" sz="2400" dirty="0" smtClean="0"/>
              <a:t> (click)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i="1" dirty="0" err="1"/>
              <a:t>D</a:t>
            </a:r>
            <a:r>
              <a:rPr lang="fr-FR" sz="2400" i="1" dirty="0" err="1" smtClean="0"/>
              <a:t>elivered</a:t>
            </a:r>
            <a:r>
              <a:rPr lang="fr-FR" sz="2400" i="1" dirty="0"/>
              <a:t> </a:t>
            </a:r>
            <a:r>
              <a:rPr lang="fr-FR" sz="2400" dirty="0" err="1"/>
              <a:t>customer</a:t>
            </a:r>
            <a:r>
              <a:rPr lang="fr-FR" sz="2400" dirty="0"/>
              <a:t> </a:t>
            </a:r>
            <a:r>
              <a:rPr lang="fr-FR" sz="2400" dirty="0" err="1" smtClean="0"/>
              <a:t>experience</a:t>
            </a:r>
            <a:r>
              <a:rPr lang="fr-FR" sz="2400" dirty="0"/>
              <a:t> </a:t>
            </a:r>
            <a:r>
              <a:rPr lang="fr-FR" sz="2400" dirty="0" smtClean="0"/>
              <a:t>(</a:t>
            </a:r>
            <a:r>
              <a:rPr lang="fr-FR" sz="2400" dirty="0" err="1" smtClean="0"/>
              <a:t>eco</a:t>
            </a:r>
            <a:r>
              <a:rPr lang="fr-FR" sz="2400" dirty="0" smtClean="0"/>
              <a:t>-system </a:t>
            </a:r>
            <a:r>
              <a:rPr lang="fr-FR" sz="2400" dirty="0" err="1" smtClean="0"/>
              <a:t>behind</a:t>
            </a:r>
            <a:r>
              <a:rPr lang="fr-FR" sz="2400" dirty="0" smtClean="0"/>
              <a:t> the click)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Most businesses </a:t>
            </a:r>
            <a:r>
              <a:rPr lang="fr-FR" sz="2400" dirty="0" err="1"/>
              <a:t>aren’t</a:t>
            </a:r>
            <a:r>
              <a:rPr lang="fr-FR" sz="2400" dirty="0"/>
              <a:t> capable of </a:t>
            </a:r>
            <a:r>
              <a:rPr lang="fr-FR" sz="2400" dirty="0" err="1"/>
              <a:t>merging</a:t>
            </a:r>
            <a:r>
              <a:rPr lang="fr-FR" sz="2400" dirty="0"/>
              <a:t> </a:t>
            </a:r>
            <a:r>
              <a:rPr lang="fr-FR" sz="2400" dirty="0" err="1" smtClean="0"/>
              <a:t>both</a:t>
            </a:r>
            <a:r>
              <a:rPr lang="fr-FR" sz="2400" dirty="0" smtClean="0"/>
              <a:t> </a:t>
            </a:r>
            <a:r>
              <a:rPr lang="fr-FR" sz="2400" dirty="0" err="1" smtClean="0"/>
              <a:t>views.Reacting</a:t>
            </a:r>
            <a:r>
              <a:rPr lang="fr-FR" sz="2400" dirty="0" smtClean="0"/>
              <a:t> </a:t>
            </a:r>
            <a:r>
              <a:rPr lang="fr-FR" sz="2400" dirty="0" err="1"/>
              <a:t>either</a:t>
            </a:r>
            <a:r>
              <a:rPr lang="fr-FR" sz="2400" dirty="0"/>
              <a:t> to </a:t>
            </a:r>
            <a:r>
              <a:rPr lang="fr-FR" sz="2400" dirty="0" err="1"/>
              <a:t>customer</a:t>
            </a:r>
            <a:r>
              <a:rPr lang="fr-FR" sz="2400" dirty="0"/>
              <a:t> feedback or to IT </a:t>
            </a:r>
            <a:r>
              <a:rPr lang="fr-FR" sz="2400" dirty="0" err="1"/>
              <a:t>health</a:t>
            </a:r>
            <a:r>
              <a:rPr lang="fr-FR" sz="2400" dirty="0"/>
              <a:t> </a:t>
            </a:r>
            <a:r>
              <a:rPr lang="fr-FR" sz="2400" dirty="0" err="1"/>
              <a:t>systems</a:t>
            </a:r>
            <a:r>
              <a:rPr lang="fr-FR" sz="2400" dirty="0"/>
              <a:t> </a:t>
            </a:r>
            <a:r>
              <a:rPr lang="fr-FR" sz="2400" dirty="0" smtClean="0"/>
              <a:t>information. 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Challenge of DPM: manage </a:t>
            </a:r>
            <a:r>
              <a:rPr lang="fr-FR" sz="2400" dirty="0"/>
              <a:t>the </a:t>
            </a:r>
            <a:r>
              <a:rPr lang="fr-FR" sz="2400" dirty="0" err="1"/>
              <a:t>availability</a:t>
            </a:r>
            <a:r>
              <a:rPr lang="fr-FR" sz="2400" dirty="0"/>
              <a:t> and performance of software applications and the impact on user </a:t>
            </a:r>
            <a:r>
              <a:rPr lang="fr-FR" sz="2400" dirty="0" err="1" smtClean="0"/>
              <a:t>experience</a:t>
            </a:r>
            <a:r>
              <a:rPr lang="fr-FR" sz="2400" dirty="0" smtClean="0"/>
              <a:t>. (</a:t>
            </a:r>
            <a:r>
              <a:rPr lang="fr-FR" sz="2400" dirty="0" err="1" smtClean="0"/>
              <a:t>Dynatrace</a:t>
            </a:r>
            <a:r>
              <a:rPr lang="fr-FR" sz="2400" dirty="0" smtClean="0"/>
              <a:t>)</a:t>
            </a:r>
            <a:r>
              <a:rPr lang="fr-FR" sz="2400" dirty="0"/>
              <a:t> </a:t>
            </a:r>
            <a:endParaRPr lang="fr-FR" sz="2400" dirty="0" smtClean="0"/>
          </a:p>
          <a:p>
            <a:pPr>
              <a:buFont typeface="Arial" charset="0"/>
              <a:buChar char="•"/>
            </a:pP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71" y="1165904"/>
            <a:ext cx="5664200" cy="300012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71" y="4166031"/>
            <a:ext cx="5770389" cy="26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2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SIEMENS : NEW DIGITAL MANUFACTURER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814" y="0"/>
            <a:ext cx="1951185" cy="794479"/>
          </a:xfrm>
        </p:spPr>
      </p:pic>
      <p:sp>
        <p:nvSpPr>
          <p:cNvPr id="6" name="ZoneTexte 5"/>
          <p:cNvSpPr txBox="1"/>
          <p:nvPr/>
        </p:nvSpPr>
        <p:spPr>
          <a:xfrm>
            <a:off x="420914" y="1301297"/>
            <a:ext cx="110743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>
                <a:ea typeface="American Typewriter" charset="0"/>
                <a:cs typeface="American Typewriter" charset="0"/>
              </a:rPr>
              <a:t>New </a:t>
            </a:r>
            <a:r>
              <a:rPr lang="fr-FR" sz="2200" dirty="0" err="1">
                <a:ea typeface="American Typewriter" charset="0"/>
                <a:cs typeface="American Typewriter" charset="0"/>
              </a:rPr>
              <a:t>m</a:t>
            </a:r>
            <a:r>
              <a:rPr lang="fr-FR" sz="2200" dirty="0" err="1" smtClean="0">
                <a:ea typeface="American Typewriter" charset="0"/>
                <a:cs typeface="American Typewriter" charset="0"/>
              </a:rPr>
              <a:t>anufacturing</a:t>
            </a:r>
            <a:r>
              <a:rPr lang="fr-FR" sz="2200" dirty="0" smtClean="0">
                <a:ea typeface="American Typewriter" charset="0"/>
                <a:cs typeface="American Typewriter" charset="0"/>
              </a:rPr>
              <a:t> </a:t>
            </a:r>
            <a:r>
              <a:rPr lang="fr-FR" sz="2200" dirty="0" err="1" smtClean="0">
                <a:ea typeface="American Typewriter" charset="0"/>
                <a:cs typeface="American Typewriter" charset="0"/>
              </a:rPr>
              <a:t>Processes</a:t>
            </a:r>
            <a:r>
              <a:rPr lang="fr-FR" sz="2200" dirty="0" smtClean="0">
                <a:ea typeface="American Typewriter" charset="0"/>
                <a:cs typeface="American Typewriter" charset="0"/>
              </a:rPr>
              <a:t>...</a:t>
            </a:r>
          </a:p>
          <a:p>
            <a:endParaRPr lang="fr-FR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« 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Today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,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we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built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manufacturing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automation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lines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and design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processes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before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a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manufacturing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plant has been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built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 »</a:t>
            </a:r>
          </a:p>
          <a:p>
            <a:endParaRPr lang="fr-FR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« 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We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copy a real-time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manufacturing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process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into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the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virtual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world to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optimize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engeneering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,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processing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quality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…and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then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we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copy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it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back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into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the real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word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of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manufacturing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With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Boeing,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we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simulate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the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whole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development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and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engeneering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process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for new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airplanes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. And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then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we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do simulations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that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test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whether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the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airplane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can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fly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or not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 » </a:t>
            </a:r>
          </a:p>
          <a:p>
            <a:endParaRPr lang="fr-FR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« The 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production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process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is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being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changed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.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It’s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machines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talking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to machines in a self-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optimizing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and engineering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process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.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Using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this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approach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,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we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have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attained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a production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quality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rate of 99.9998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%. »</a:t>
            </a:r>
          </a:p>
          <a:p>
            <a:endParaRPr lang="fr-FR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« 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Industry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4.0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basically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takes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the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cost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of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scale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close to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zero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. No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matter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what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lot size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you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need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, the unit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cost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is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about the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same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 »</a:t>
            </a:r>
          </a:p>
          <a:p>
            <a:endParaRPr lang="fr-FR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« 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We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use a lot of 3D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print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already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.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We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print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small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volume prototypes.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Speeding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up innovation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 » </a:t>
            </a:r>
          </a:p>
          <a:p>
            <a:endParaRPr lang="fr-FR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							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Siemen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CEO, Joe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Kaeser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,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february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2016 </a:t>
            </a:r>
            <a:endParaRPr lang="fr-FR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5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SIEMENS : </a:t>
            </a:r>
            <a:r>
              <a:rPr lang="fr-FR" dirty="0" smtClean="0"/>
              <a:t>NEW </a:t>
            </a:r>
            <a:r>
              <a:rPr lang="fr-FR" dirty="0"/>
              <a:t>DIGITAL MANUFACTURER</a:t>
            </a:r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814" y="0"/>
            <a:ext cx="1951185" cy="79447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6686" y="1175657"/>
            <a:ext cx="1096022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New HR, data and business </a:t>
            </a:r>
            <a:r>
              <a:rPr lang="fr-FR" sz="2200" dirty="0" err="1" smtClean="0"/>
              <a:t>strategies</a:t>
            </a:r>
            <a:r>
              <a:rPr lang="fr-FR" sz="2200" dirty="0" smtClean="0"/>
              <a:t>. </a:t>
            </a:r>
          </a:p>
          <a:p>
            <a:endParaRPr lang="fr-FR" sz="2200" dirty="0" smtClean="0"/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« Siemens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employs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17500 software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engineers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These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people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develop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software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inside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products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 as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well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as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build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applications and data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analytics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tools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 »</a:t>
            </a:r>
          </a:p>
          <a:p>
            <a:endParaRPr lang="fr-FR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« Our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flagship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product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, the 8000H has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thousands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of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sensors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 At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every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moment,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that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sensors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delivers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data to software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stored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in the cloud.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There’s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a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two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step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process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: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collecting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data and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making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use of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it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 »</a:t>
            </a:r>
          </a:p>
          <a:p>
            <a:endParaRPr lang="fr-FR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« The information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you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get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from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data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can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shorten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the value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chain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,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you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can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make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your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products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faster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, more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cost-effeciency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,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with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more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flexibility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 »</a:t>
            </a:r>
          </a:p>
          <a:p>
            <a:endParaRPr lang="fr-FR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« Our perspective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is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that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we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now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sell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solutions, applications, and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comprehensive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systems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as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opposed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to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just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selling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the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product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We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sell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value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instead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of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selling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functionnality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 » </a:t>
            </a:r>
          </a:p>
          <a:p>
            <a:endParaRPr lang="fr-FR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« If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you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shorten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the value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chain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by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cutting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out links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that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means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fewer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resources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will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needeed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 People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will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still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in the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factory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, but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they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will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doing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different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work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than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they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used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to…. There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is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going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to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regulatory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and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societal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catalyst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s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» </a:t>
            </a:r>
          </a:p>
          <a:p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				                                                             </a:t>
            </a:r>
            <a:r>
              <a:rPr lang="fr-FR" sz="1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Siemen</a:t>
            </a:r>
            <a:r>
              <a:rPr lang="fr-FR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CEO, Joe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Kaeser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, </a:t>
            </a:r>
            <a:r>
              <a:rPr lang="fr-FR" sz="1600" dirty="0" err="1">
                <a:latin typeface="American Typewriter" charset="0"/>
                <a:ea typeface="American Typewriter" charset="0"/>
                <a:cs typeface="American Typewriter" charset="0"/>
              </a:rPr>
              <a:t>february</a:t>
            </a:r>
            <a:r>
              <a:rPr lang="fr-FR" sz="1600" dirty="0">
                <a:latin typeface="American Typewriter" charset="0"/>
                <a:ea typeface="American Typewriter" charset="0"/>
                <a:cs typeface="American Typewriter" charset="0"/>
              </a:rPr>
              <a:t> 2016 </a:t>
            </a:r>
          </a:p>
          <a:p>
            <a:endParaRPr lang="fr-FR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" y="5845313"/>
            <a:ext cx="635128" cy="79447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385986" y="5919386"/>
            <a:ext cx="560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Siemens CEO Joe </a:t>
            </a:r>
            <a:r>
              <a:rPr lang="fr-FR" dirty="0" err="1" smtClean="0"/>
              <a:t>Kaeser</a:t>
            </a:r>
            <a:r>
              <a:rPr lang="fr-FR" dirty="0" smtClean="0"/>
              <a:t> on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Industrial</a:t>
            </a:r>
            <a:r>
              <a:rPr lang="fr-FR" dirty="0" smtClean="0"/>
              <a:t> </a:t>
            </a:r>
            <a:r>
              <a:rPr lang="fr-FR" dirty="0" err="1" smtClean="0"/>
              <a:t>Revolution</a:t>
            </a:r>
            <a:endParaRPr lang="fr-FR" dirty="0" smtClean="0"/>
          </a:p>
          <a:p>
            <a:r>
              <a:rPr lang="fr-FR" dirty="0" smtClean="0"/>
              <a:t>http</a:t>
            </a:r>
            <a:r>
              <a:rPr lang="fr-FR" dirty="0"/>
              <a:t>://</a:t>
            </a:r>
            <a:r>
              <a:rPr lang="fr-FR" dirty="0" err="1"/>
              <a:t>flip.it</a:t>
            </a:r>
            <a:r>
              <a:rPr lang="fr-FR" dirty="0"/>
              <a:t>/ja5Xi2</a:t>
            </a:r>
          </a:p>
        </p:txBody>
      </p:sp>
    </p:spTree>
    <p:extLst>
      <p:ext uri="{BB962C8B-B14F-4D97-AF65-F5344CB8AC3E}">
        <p14:creationId xmlns:p14="http://schemas.microsoft.com/office/powerpoint/2010/main" val="185589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020288" y="1465018"/>
            <a:ext cx="6622475" cy="320396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IMPACTS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91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HUMAN LABOR : LESS JOBS </a:t>
            </a:r>
            <a:endParaRPr lang="fr-FR" dirty="0"/>
          </a:p>
        </p:txBody>
      </p:sp>
      <p:sp>
        <p:nvSpPr>
          <p:cNvPr id="6" name="Espace réservé du contenu 5"/>
          <p:cNvSpPr txBox="1">
            <a:spLocks noGrp="1"/>
          </p:cNvSpPr>
          <p:nvPr>
            <p:ph idx="1"/>
          </p:nvPr>
        </p:nvSpPr>
        <p:spPr>
          <a:xfrm>
            <a:off x="145143" y="1393146"/>
            <a:ext cx="6000061" cy="4669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fr-FR" sz="2400" dirty="0" smtClean="0"/>
              <a:t>In </a:t>
            </a:r>
            <a:r>
              <a:rPr lang="fr-FR" sz="2400" dirty="0" err="1" smtClean="0"/>
              <a:t>its</a:t>
            </a:r>
            <a:r>
              <a:rPr lang="fr-FR" sz="2400" dirty="0" smtClean="0"/>
              <a:t> book « the </a:t>
            </a:r>
            <a:r>
              <a:rPr lang="fr-FR" sz="2400" dirty="0" err="1" smtClean="0"/>
              <a:t>fourth</a:t>
            </a:r>
            <a:r>
              <a:rPr lang="fr-FR" sz="2400" dirty="0" smtClean="0"/>
              <a:t> </a:t>
            </a:r>
            <a:r>
              <a:rPr lang="fr-FR" sz="2400" dirty="0" err="1" smtClean="0"/>
              <a:t>industrial</a:t>
            </a:r>
            <a:r>
              <a:rPr lang="fr-FR" sz="2400" dirty="0" smtClean="0"/>
              <a:t> </a:t>
            </a:r>
            <a:r>
              <a:rPr lang="fr-FR" sz="2400" dirty="0" err="1" smtClean="0"/>
              <a:t>revolution</a:t>
            </a:r>
            <a:r>
              <a:rPr lang="fr-FR" sz="2400" dirty="0" smtClean="0"/>
              <a:t> », Schwab </a:t>
            </a:r>
            <a:r>
              <a:rPr lang="fr-FR" sz="2400" dirty="0"/>
              <a:t>compares Detroit in 1990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Silicon</a:t>
            </a:r>
            <a:r>
              <a:rPr lang="fr-FR" sz="2400" dirty="0"/>
              <a:t> </a:t>
            </a:r>
            <a:r>
              <a:rPr lang="fr-FR" sz="2400" dirty="0" err="1"/>
              <a:t>Valley</a:t>
            </a:r>
            <a:r>
              <a:rPr lang="fr-FR" sz="2400" dirty="0"/>
              <a:t> in 2014. 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In </a:t>
            </a:r>
            <a:r>
              <a:rPr lang="fr-FR" sz="2400" dirty="0"/>
              <a:t>1990 the </a:t>
            </a:r>
            <a:r>
              <a:rPr lang="fr-FR" sz="2400" dirty="0" err="1"/>
              <a:t>three</a:t>
            </a:r>
            <a:r>
              <a:rPr lang="fr-FR" sz="2400" dirty="0"/>
              <a:t> </a:t>
            </a:r>
            <a:r>
              <a:rPr lang="fr-FR" sz="2400" dirty="0" err="1"/>
              <a:t>biggest</a:t>
            </a:r>
            <a:r>
              <a:rPr lang="fr-FR" sz="2400" dirty="0"/>
              <a:t> </a:t>
            </a:r>
            <a:r>
              <a:rPr lang="fr-FR" sz="2400" dirty="0" err="1"/>
              <a:t>companies</a:t>
            </a:r>
            <a:r>
              <a:rPr lang="fr-FR" sz="2400" dirty="0"/>
              <a:t> in Detroit </a:t>
            </a:r>
            <a:r>
              <a:rPr lang="fr-FR" sz="2400" dirty="0" err="1"/>
              <a:t>had</a:t>
            </a:r>
            <a:r>
              <a:rPr lang="fr-FR" sz="2400" dirty="0"/>
              <a:t> a </a:t>
            </a:r>
            <a:r>
              <a:rPr lang="fr-FR" sz="2400" dirty="0" err="1"/>
              <a:t>market</a:t>
            </a:r>
            <a:r>
              <a:rPr lang="fr-FR" sz="2400" dirty="0"/>
              <a:t> capitalisation of $36bn (£25bn), revenues of $250bn and 1.2 million </a:t>
            </a:r>
            <a:r>
              <a:rPr lang="fr-FR" sz="2400" dirty="0" err="1"/>
              <a:t>employees</a:t>
            </a:r>
            <a:r>
              <a:rPr lang="fr-FR" sz="2400" dirty="0"/>
              <a:t>. 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In </a:t>
            </a:r>
            <a:r>
              <a:rPr lang="fr-FR" sz="2400" dirty="0"/>
              <a:t>2014, the </a:t>
            </a:r>
            <a:r>
              <a:rPr lang="fr-FR" sz="2400" dirty="0" err="1"/>
              <a:t>three</a:t>
            </a:r>
            <a:r>
              <a:rPr lang="fr-FR" sz="2400" dirty="0"/>
              <a:t> </a:t>
            </a:r>
            <a:r>
              <a:rPr lang="fr-FR" sz="2400" dirty="0" err="1"/>
              <a:t>biggest</a:t>
            </a:r>
            <a:r>
              <a:rPr lang="fr-FR" sz="2400" dirty="0"/>
              <a:t> </a:t>
            </a:r>
            <a:r>
              <a:rPr lang="fr-FR" sz="2400" dirty="0" err="1"/>
              <a:t>companies</a:t>
            </a:r>
            <a:r>
              <a:rPr lang="fr-FR" sz="2400" dirty="0"/>
              <a:t> in </a:t>
            </a:r>
            <a:r>
              <a:rPr lang="fr-FR" sz="2400" dirty="0" err="1"/>
              <a:t>Silicon</a:t>
            </a:r>
            <a:r>
              <a:rPr lang="fr-FR" sz="2400" dirty="0"/>
              <a:t> </a:t>
            </a:r>
            <a:r>
              <a:rPr lang="fr-FR" sz="2400" dirty="0" err="1"/>
              <a:t>Valley</a:t>
            </a:r>
            <a:r>
              <a:rPr lang="fr-FR" sz="2400" dirty="0"/>
              <a:t> </a:t>
            </a:r>
            <a:r>
              <a:rPr lang="fr-FR" sz="2400" dirty="0" err="1"/>
              <a:t>had</a:t>
            </a:r>
            <a:r>
              <a:rPr lang="fr-FR" sz="2400" dirty="0"/>
              <a:t> a </a:t>
            </a:r>
            <a:r>
              <a:rPr lang="fr-FR" sz="2400" dirty="0" err="1"/>
              <a:t>considerably</a:t>
            </a:r>
            <a:r>
              <a:rPr lang="fr-FR" sz="2400" dirty="0"/>
              <a:t> </a:t>
            </a:r>
            <a:r>
              <a:rPr lang="fr-FR" sz="2400" dirty="0" err="1"/>
              <a:t>higher</a:t>
            </a:r>
            <a:r>
              <a:rPr lang="fr-FR" sz="2400" dirty="0"/>
              <a:t> </a:t>
            </a:r>
            <a:r>
              <a:rPr lang="fr-FR" sz="2400" dirty="0" err="1"/>
              <a:t>market</a:t>
            </a:r>
            <a:r>
              <a:rPr lang="fr-FR" sz="2400" dirty="0"/>
              <a:t> capitalisation ($1.09tn) </a:t>
            </a:r>
            <a:r>
              <a:rPr lang="fr-FR" sz="2400" dirty="0" err="1"/>
              <a:t>generated</a:t>
            </a:r>
            <a:r>
              <a:rPr lang="fr-FR" sz="2400" dirty="0"/>
              <a:t> </a:t>
            </a:r>
            <a:r>
              <a:rPr lang="fr-FR" sz="2400" dirty="0" err="1"/>
              <a:t>roughly</a:t>
            </a:r>
            <a:r>
              <a:rPr lang="fr-FR" sz="2400" dirty="0"/>
              <a:t> the </a:t>
            </a:r>
            <a:r>
              <a:rPr lang="fr-FR" sz="2400" dirty="0" err="1"/>
              <a:t>same</a:t>
            </a:r>
            <a:r>
              <a:rPr lang="fr-FR" sz="2400" dirty="0"/>
              <a:t> revenues ($247bn) but </a:t>
            </a:r>
            <a:r>
              <a:rPr lang="fr-FR" sz="2400" dirty="0" err="1"/>
              <a:t>with</a:t>
            </a:r>
            <a:r>
              <a:rPr lang="fr-FR" sz="2400" dirty="0"/>
              <a:t> about 10 times </a:t>
            </a:r>
            <a:r>
              <a:rPr lang="fr-FR" sz="2400" dirty="0" err="1"/>
              <a:t>fewer</a:t>
            </a:r>
            <a:r>
              <a:rPr lang="fr-FR" sz="2400" dirty="0"/>
              <a:t> </a:t>
            </a:r>
            <a:r>
              <a:rPr lang="fr-FR" sz="2400" dirty="0" err="1"/>
              <a:t>employees</a:t>
            </a:r>
            <a:r>
              <a:rPr lang="fr-FR" sz="2400" dirty="0"/>
              <a:t> (137,000).</a:t>
            </a:r>
            <a:endParaRPr lang="fr-FR" sz="24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13" y="1214212"/>
            <a:ext cx="4515539" cy="276270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12" y="3643086"/>
            <a:ext cx="4515539" cy="30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IMPACT ON HUMAN LABOR : INEQUALITY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3743" y="1598044"/>
            <a:ext cx="5301343" cy="4817269"/>
          </a:xfrm>
        </p:spPr>
        <p:txBody>
          <a:bodyPr>
            <a:normAutofit fontScale="77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S</a:t>
            </a:r>
            <a:r>
              <a:rPr lang="fr-FR" dirty="0" smtClean="0"/>
              <a:t>mart </a:t>
            </a:r>
            <a:r>
              <a:rPr lang="fr-FR" dirty="0"/>
              <a:t>machines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soon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replace all sorts of </a:t>
            </a:r>
            <a:r>
              <a:rPr lang="fr-FR" dirty="0" err="1"/>
              <a:t>workers</a:t>
            </a:r>
            <a:r>
              <a:rPr lang="fr-FR" dirty="0"/>
              <a:t>,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accountants</a:t>
            </a:r>
            <a:r>
              <a:rPr lang="fr-FR" dirty="0"/>
              <a:t> to </a:t>
            </a:r>
            <a:r>
              <a:rPr lang="fr-FR" dirty="0" err="1"/>
              <a:t>delivery</a:t>
            </a:r>
            <a:r>
              <a:rPr lang="fr-FR" dirty="0"/>
              <a:t> </a:t>
            </a:r>
            <a:r>
              <a:rPr lang="fr-FR" dirty="0" smtClean="0"/>
              <a:t>drivers, etc.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47</a:t>
            </a:r>
            <a:r>
              <a:rPr lang="fr-FR" dirty="0"/>
              <a:t>% of US jobs are at </a:t>
            </a:r>
            <a:r>
              <a:rPr lang="fr-FR" dirty="0" err="1"/>
              <a:t>risk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automation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The </a:t>
            </a:r>
            <a:r>
              <a:rPr lang="fr-FR" dirty="0" err="1"/>
              <a:t>benefits</a:t>
            </a:r>
            <a:r>
              <a:rPr lang="fr-FR" dirty="0"/>
              <a:t> of the </a:t>
            </a:r>
            <a:r>
              <a:rPr lang="fr-FR" dirty="0" err="1"/>
              <a:t>coming</a:t>
            </a:r>
            <a:r>
              <a:rPr lang="fr-FR" dirty="0"/>
              <a:t> change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concentrated</a:t>
            </a:r>
            <a:r>
              <a:rPr lang="fr-FR" dirty="0"/>
              <a:t> </a:t>
            </a:r>
            <a:r>
              <a:rPr lang="fr-FR" dirty="0" err="1"/>
              <a:t>among</a:t>
            </a:r>
            <a:r>
              <a:rPr lang="fr-FR" dirty="0"/>
              <a:t> a </a:t>
            </a:r>
            <a:r>
              <a:rPr lang="fr-FR" dirty="0" err="1"/>
              <a:t>relatively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elite</a:t>
            </a:r>
            <a:r>
              <a:rPr lang="fr-FR" dirty="0"/>
              <a:t>, </a:t>
            </a:r>
            <a:r>
              <a:rPr lang="fr-FR" dirty="0" err="1"/>
              <a:t>thus</a:t>
            </a:r>
            <a:r>
              <a:rPr lang="fr-FR" dirty="0"/>
              <a:t> </a:t>
            </a:r>
            <a:r>
              <a:rPr lang="fr-FR" dirty="0" err="1"/>
              <a:t>exacerbating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trend </a:t>
            </a:r>
            <a:r>
              <a:rPr lang="fr-FR" dirty="0" err="1"/>
              <a:t>towards</a:t>
            </a:r>
            <a:r>
              <a:rPr lang="fr-FR" dirty="0"/>
              <a:t> </a:t>
            </a:r>
            <a:r>
              <a:rPr lang="fr-FR" dirty="0" err="1"/>
              <a:t>greater</a:t>
            </a:r>
            <a:r>
              <a:rPr lang="fr-FR" dirty="0"/>
              <a:t> </a:t>
            </a:r>
            <a:r>
              <a:rPr lang="fr-FR" dirty="0" err="1"/>
              <a:t>levels</a:t>
            </a:r>
            <a:r>
              <a:rPr lang="fr-FR" dirty="0"/>
              <a:t> of </a:t>
            </a:r>
            <a:r>
              <a:rPr lang="fr-FR" dirty="0" err="1"/>
              <a:t>inequality</a:t>
            </a:r>
            <a:r>
              <a:rPr lang="fr-FR" dirty="0" smtClean="0"/>
              <a:t>.</a:t>
            </a:r>
          </a:p>
          <a:p>
            <a:pPr>
              <a:buFont typeface="Wingdings" charset="2"/>
              <a:buChar char="§"/>
            </a:pP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/>
              <a:t>P</a:t>
            </a:r>
            <a:r>
              <a:rPr lang="fr-FR" dirty="0" smtClean="0"/>
              <a:t>olarisation </a:t>
            </a:r>
            <a:r>
              <a:rPr lang="fr-FR" dirty="0"/>
              <a:t>of the labour force as </a:t>
            </a:r>
            <a:r>
              <a:rPr lang="fr-FR" dirty="0" err="1"/>
              <a:t>low-skill</a:t>
            </a:r>
            <a:r>
              <a:rPr lang="fr-FR" dirty="0"/>
              <a:t> jobs continue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automated</a:t>
            </a:r>
            <a:r>
              <a:rPr lang="fr-FR" dirty="0"/>
              <a:t> and </a:t>
            </a:r>
            <a:r>
              <a:rPr lang="fr-FR" dirty="0" err="1"/>
              <a:t>this</a:t>
            </a:r>
            <a:r>
              <a:rPr lang="fr-FR" dirty="0"/>
              <a:t> trend </a:t>
            </a:r>
            <a:r>
              <a:rPr lang="fr-FR" dirty="0" err="1"/>
              <a:t>increasingly</a:t>
            </a:r>
            <a:r>
              <a:rPr lang="fr-FR" dirty="0"/>
              <a:t> spreads to middle class jobs</a:t>
            </a:r>
            <a:r>
              <a:rPr lang="fr-FR" dirty="0" smtClean="0"/>
              <a:t>.”</a:t>
            </a:r>
          </a:p>
          <a:p>
            <a:pPr>
              <a:buFont typeface="Wingdings" charset="2"/>
              <a:buChar char="§"/>
            </a:pPr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54" y="1078820"/>
            <a:ext cx="5738260" cy="3261747"/>
          </a:xfrm>
          <a:prstGeom prst="rect">
            <a:avLst/>
          </a:prstGeom>
        </p:spPr>
      </p:pic>
      <p:pic>
        <p:nvPicPr>
          <p:cNvPr id="7" name="Imag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54" y="3541486"/>
            <a:ext cx="5738260" cy="331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7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0"/>
            <a:ext cx="12192002" cy="1227909"/>
          </a:xfrm>
        </p:spPr>
        <p:txBody>
          <a:bodyPr/>
          <a:lstStyle/>
          <a:p>
            <a:r>
              <a:rPr lang="fr-FR" dirty="0" smtClean="0"/>
              <a:t>IMPACT ON GLOBALIZATION : WINNING CHINA!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0124" y="1138501"/>
            <a:ext cx="5937795" cy="4667477"/>
          </a:xfrm>
        </p:spPr>
        <p:txBody>
          <a:bodyPr/>
          <a:lstStyle/>
          <a:p>
            <a:pPr marL="0" indent="0" fontAlgn="base">
              <a:buNone/>
            </a:pPr>
            <a:endParaRPr lang="fr-FR" sz="2200" dirty="0" smtClean="0"/>
          </a:p>
          <a:p>
            <a:pPr marL="0" indent="0" fontAlgn="base">
              <a:buNone/>
            </a:pPr>
            <a:r>
              <a:rPr lang="fr-FR" sz="2200" dirty="0" smtClean="0"/>
              <a:t>« </a:t>
            </a:r>
            <a:r>
              <a:rPr lang="fr-FR" sz="2200" dirty="0" err="1" smtClean="0"/>
              <a:t>Japan’s</a:t>
            </a:r>
            <a:r>
              <a:rPr lang="fr-FR" sz="2200" dirty="0" smtClean="0"/>
              <a:t> </a:t>
            </a:r>
            <a:r>
              <a:rPr lang="fr-FR" sz="2200" dirty="0" err="1" smtClean="0"/>
              <a:t>ahead</a:t>
            </a:r>
            <a:r>
              <a:rPr lang="fr-FR" sz="2200" dirty="0" smtClean="0"/>
              <a:t>, </a:t>
            </a:r>
            <a:r>
              <a:rPr lang="fr-FR" sz="2200" dirty="0"/>
              <a:t>but Germany, the US and China –and </a:t>
            </a:r>
            <a:r>
              <a:rPr lang="fr-FR" sz="2200" dirty="0" err="1"/>
              <a:t>indeed</a:t>
            </a:r>
            <a:r>
              <a:rPr lang="fr-FR" sz="2200" dirty="0"/>
              <a:t>, all the </a:t>
            </a:r>
            <a:r>
              <a:rPr lang="fr-FR" sz="2200" dirty="0" smtClean="0"/>
              <a:t>countries </a:t>
            </a:r>
            <a:r>
              <a:rPr lang="fr-FR" sz="2200" dirty="0" err="1" smtClean="0"/>
              <a:t>expect</a:t>
            </a:r>
            <a:r>
              <a:rPr lang="fr-FR" sz="2200" dirty="0" smtClean="0"/>
              <a:t> </a:t>
            </a:r>
            <a:r>
              <a:rPr lang="fr-FR" sz="2200" dirty="0"/>
              <a:t>to </a:t>
            </a:r>
            <a:r>
              <a:rPr lang="fr-FR" sz="2200" dirty="0" err="1"/>
              <a:t>make</a:t>
            </a:r>
            <a:r>
              <a:rPr lang="fr-FR" sz="2200" dirty="0"/>
              <a:t> </a:t>
            </a:r>
            <a:r>
              <a:rPr lang="fr-FR" sz="2200" dirty="0" err="1"/>
              <a:t>significant</a:t>
            </a:r>
            <a:r>
              <a:rPr lang="fr-FR" sz="2200" dirty="0"/>
              <a:t> </a:t>
            </a:r>
            <a:r>
              <a:rPr lang="fr-FR" sz="2200" dirty="0" err="1"/>
              <a:t>progress</a:t>
            </a:r>
            <a:r>
              <a:rPr lang="fr-FR" sz="2200" dirty="0"/>
              <a:t> </a:t>
            </a:r>
            <a:r>
              <a:rPr lang="fr-FR" sz="2200" dirty="0" err="1"/>
              <a:t>looking</a:t>
            </a:r>
            <a:r>
              <a:rPr lang="fr-FR" sz="2200" dirty="0"/>
              <a:t> </a:t>
            </a:r>
            <a:r>
              <a:rPr lang="fr-FR" sz="2200" dirty="0" err="1"/>
              <a:t>ahead</a:t>
            </a:r>
            <a:r>
              <a:rPr lang="fr-FR" sz="2200" dirty="0"/>
              <a:t> to 2020. </a:t>
            </a:r>
            <a:endParaRPr lang="fr-FR" sz="2200" dirty="0" smtClean="0"/>
          </a:p>
          <a:p>
            <a:pPr marL="0" indent="0" fontAlgn="base">
              <a:buNone/>
            </a:pPr>
            <a:r>
              <a:rPr lang="fr-FR" sz="2200" dirty="0" smtClean="0"/>
              <a:t>China </a:t>
            </a:r>
            <a:r>
              <a:rPr lang="fr-FR" sz="2200" dirty="0" err="1"/>
              <a:t>may</a:t>
            </a:r>
            <a:r>
              <a:rPr lang="fr-FR" sz="2200" dirty="0"/>
              <a:t> </a:t>
            </a:r>
            <a:r>
              <a:rPr lang="fr-FR" sz="2200" dirty="0" err="1"/>
              <a:t>arguably</a:t>
            </a:r>
            <a:r>
              <a:rPr lang="fr-FR" sz="2200" dirty="0"/>
              <a:t> have the </a:t>
            </a:r>
            <a:r>
              <a:rPr lang="fr-FR" sz="2200" dirty="0" err="1"/>
              <a:t>most</a:t>
            </a:r>
            <a:r>
              <a:rPr lang="fr-FR" sz="2200" dirty="0"/>
              <a:t> to gain </a:t>
            </a:r>
            <a:r>
              <a:rPr lang="fr-FR" sz="2200" dirty="0" err="1"/>
              <a:t>from</a:t>
            </a:r>
            <a:r>
              <a:rPr lang="fr-FR" sz="2200" dirty="0"/>
              <a:t> </a:t>
            </a:r>
            <a:r>
              <a:rPr lang="fr-FR" sz="2200" dirty="0" err="1"/>
              <a:t>embracing</a:t>
            </a:r>
            <a:r>
              <a:rPr lang="fr-FR" sz="2200" dirty="0"/>
              <a:t> digital technologies</a:t>
            </a:r>
            <a:r>
              <a:rPr lang="fr-FR" sz="2200" dirty="0" smtClean="0"/>
              <a:t>. »</a:t>
            </a:r>
          </a:p>
          <a:p>
            <a:pPr marL="0" indent="0" fontAlgn="base">
              <a:buNone/>
            </a:pPr>
            <a:endParaRPr lang="fr-FR" sz="2200" dirty="0"/>
          </a:p>
          <a:p>
            <a:pPr marL="457200" lvl="1" indent="0" algn="r" fontAlgn="base">
              <a:buNone/>
            </a:pPr>
            <a:r>
              <a:rPr lang="fr-FR" sz="2200" dirty="0"/>
              <a:t>Dr. Reinhard </a:t>
            </a:r>
            <a:r>
              <a:rPr lang="fr-FR" sz="2200" dirty="0" err="1"/>
              <a:t>Geissbauer</a:t>
            </a:r>
            <a:r>
              <a:rPr lang="fr-FR" sz="2200" dirty="0"/>
              <a:t> </a:t>
            </a:r>
            <a:br>
              <a:rPr lang="fr-FR" sz="2200" dirty="0"/>
            </a:br>
            <a:r>
              <a:rPr lang="fr-FR" sz="2200" dirty="0"/>
              <a:t>Partner, </a:t>
            </a:r>
            <a:r>
              <a:rPr lang="fr-FR" sz="2200" dirty="0" err="1"/>
              <a:t>Strategy</a:t>
            </a:r>
            <a:r>
              <a:rPr lang="fr-FR" sz="2200" dirty="0"/>
              <a:t>&amp;, Part of the </a:t>
            </a:r>
            <a:r>
              <a:rPr lang="fr-FR" sz="2200" dirty="0" err="1"/>
              <a:t>PwC</a:t>
            </a:r>
            <a:r>
              <a:rPr lang="fr-FR" sz="2200" dirty="0"/>
              <a:t> Network</a:t>
            </a:r>
          </a:p>
          <a:p>
            <a:pPr fontAlgn="base"/>
            <a:endParaRPr lang="fr-FR" i="1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436" y="3892731"/>
            <a:ext cx="3533568" cy="238873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436" y="1138501"/>
            <a:ext cx="3533568" cy="28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2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3063"/>
            <a:ext cx="12192000" cy="1325563"/>
          </a:xfrm>
        </p:spPr>
        <p:txBody>
          <a:bodyPr/>
          <a:lstStyle/>
          <a:p>
            <a:r>
              <a:rPr lang="fr-FR" dirty="0"/>
              <a:t>IMPACT ON GLOBALIZATION : WINNING </a:t>
            </a:r>
            <a:r>
              <a:rPr lang="fr-FR" dirty="0" smtClean="0"/>
              <a:t>ASIA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2145" y="1109709"/>
            <a:ext cx="5671456" cy="4879294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200" dirty="0"/>
              <a:t>I</a:t>
            </a:r>
            <a:r>
              <a:rPr lang="fr-FR" sz="2200" dirty="0" smtClean="0"/>
              <a:t>t </a:t>
            </a:r>
            <a:r>
              <a:rPr lang="fr-FR" sz="2200" dirty="0" err="1"/>
              <a:t>is</a:t>
            </a:r>
            <a:r>
              <a:rPr lang="fr-FR" sz="2200" dirty="0"/>
              <a:t> </a:t>
            </a:r>
            <a:r>
              <a:rPr lang="fr-FR" sz="2200" dirty="0" err="1"/>
              <a:t>companies</a:t>
            </a:r>
            <a:r>
              <a:rPr lang="fr-FR" sz="2200" dirty="0"/>
              <a:t> in the Asia Pacific </a:t>
            </a:r>
            <a:r>
              <a:rPr lang="fr-FR" sz="2200" dirty="0" err="1"/>
              <a:t>region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are </a:t>
            </a:r>
            <a:r>
              <a:rPr lang="fr-FR" sz="2200" dirty="0" err="1"/>
              <a:t>making</a:t>
            </a:r>
            <a:r>
              <a:rPr lang="fr-FR" sz="2200" dirty="0"/>
              <a:t> the </a:t>
            </a:r>
            <a:r>
              <a:rPr lang="fr-FR" sz="2200" dirty="0" err="1"/>
              <a:t>strongest</a:t>
            </a:r>
            <a:r>
              <a:rPr lang="fr-FR" sz="2200" dirty="0"/>
              <a:t> running. </a:t>
            </a:r>
            <a:r>
              <a:rPr lang="fr-FR" sz="2200" dirty="0" err="1"/>
              <a:t>They</a:t>
            </a:r>
            <a:r>
              <a:rPr lang="fr-FR" sz="2200" dirty="0"/>
              <a:t> report </a:t>
            </a:r>
            <a:r>
              <a:rPr lang="fr-FR" sz="2200" dirty="0" err="1"/>
              <a:t>making</a:t>
            </a:r>
            <a:r>
              <a:rPr lang="fr-FR" sz="2200" dirty="0"/>
              <a:t> </a:t>
            </a:r>
            <a:r>
              <a:rPr lang="fr-FR" sz="2200" dirty="0" err="1"/>
              <a:t>significant</a:t>
            </a:r>
            <a:r>
              <a:rPr lang="fr-FR" sz="2200" dirty="0"/>
              <a:t> digital </a:t>
            </a:r>
            <a:r>
              <a:rPr lang="fr-FR" sz="2200" dirty="0" err="1"/>
              <a:t>investments</a:t>
            </a:r>
            <a:r>
              <a:rPr lang="fr-FR" sz="2200" dirty="0"/>
              <a:t> and </a:t>
            </a:r>
            <a:r>
              <a:rPr lang="fr-FR" sz="2200" dirty="0" err="1"/>
              <a:t>they</a:t>
            </a:r>
            <a:r>
              <a:rPr lang="fr-FR" sz="2200" dirty="0"/>
              <a:t> have </a:t>
            </a:r>
            <a:r>
              <a:rPr lang="fr-FR" sz="2200" dirty="0" err="1"/>
              <a:t>already</a:t>
            </a:r>
            <a:r>
              <a:rPr lang="fr-FR" sz="2200" dirty="0"/>
              <a:t> </a:t>
            </a:r>
            <a:r>
              <a:rPr lang="fr-FR" sz="2200" dirty="0" err="1"/>
              <a:t>moved</a:t>
            </a:r>
            <a:r>
              <a:rPr lang="fr-FR" sz="2200" dirty="0"/>
              <a:t> </a:t>
            </a:r>
            <a:r>
              <a:rPr lang="fr-FR" sz="2200" dirty="0" err="1"/>
              <a:t>further</a:t>
            </a:r>
            <a:r>
              <a:rPr lang="fr-FR" sz="2200" dirty="0"/>
              <a:t> </a:t>
            </a:r>
            <a:r>
              <a:rPr lang="fr-FR" sz="2200" dirty="0" err="1"/>
              <a:t>forward</a:t>
            </a:r>
            <a:r>
              <a:rPr lang="fr-FR" sz="2200" dirty="0"/>
              <a:t> in </a:t>
            </a:r>
            <a:r>
              <a:rPr lang="fr-FR" sz="2200" dirty="0" err="1"/>
              <a:t>terms</a:t>
            </a:r>
            <a:r>
              <a:rPr lang="fr-FR" sz="2200" dirty="0"/>
              <a:t> of </a:t>
            </a:r>
            <a:r>
              <a:rPr lang="fr-FR" sz="2200" dirty="0" err="1"/>
              <a:t>current</a:t>
            </a:r>
            <a:r>
              <a:rPr lang="fr-FR" sz="2200" dirty="0"/>
              <a:t> </a:t>
            </a:r>
            <a:r>
              <a:rPr lang="fr-FR" sz="2200" dirty="0" err="1"/>
              <a:t>digitisation</a:t>
            </a:r>
            <a:r>
              <a:rPr lang="fr-FR" sz="2200" dirty="0"/>
              <a:t> and </a:t>
            </a:r>
            <a:r>
              <a:rPr lang="fr-FR" sz="2200" dirty="0" err="1"/>
              <a:t>integration</a:t>
            </a:r>
            <a:r>
              <a:rPr lang="fr-FR" sz="2200" dirty="0"/>
              <a:t>. 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40% of the </a:t>
            </a:r>
            <a:r>
              <a:rPr lang="fr-FR" sz="2200" dirty="0" err="1" smtClean="0"/>
              <a:t>companies</a:t>
            </a:r>
            <a:r>
              <a:rPr lang="fr-FR" sz="2200" dirty="0" smtClean="0"/>
              <a:t> in Asia Pacific </a:t>
            </a:r>
            <a:r>
              <a:rPr lang="fr-FR" sz="2200" dirty="0" err="1" smtClean="0"/>
              <a:t>Region</a:t>
            </a:r>
            <a:r>
              <a:rPr lang="fr-FR" sz="2200" dirty="0" smtClean="0"/>
              <a:t> </a:t>
            </a:r>
            <a:r>
              <a:rPr lang="fr-FR" sz="2200" dirty="0" err="1" smtClean="0"/>
              <a:t>assess</a:t>
            </a:r>
            <a:r>
              <a:rPr lang="fr-FR" sz="2200" dirty="0" smtClean="0"/>
              <a:t> </a:t>
            </a:r>
            <a:r>
              <a:rPr lang="fr-FR" sz="2200" dirty="0" err="1"/>
              <a:t>they</a:t>
            </a:r>
            <a:r>
              <a:rPr lang="fr-FR" sz="2200" dirty="0"/>
              <a:t> are at an </a:t>
            </a:r>
            <a:r>
              <a:rPr lang="fr-FR" sz="2200" dirty="0" err="1"/>
              <a:t>advanced</a:t>
            </a:r>
            <a:r>
              <a:rPr lang="fr-FR" sz="2200" dirty="0"/>
              <a:t> </a:t>
            </a:r>
            <a:r>
              <a:rPr lang="fr-FR" sz="2200" dirty="0" err="1" smtClean="0"/>
              <a:t>level</a:t>
            </a:r>
            <a:r>
              <a:rPr lang="fr-FR" sz="2200" dirty="0" smtClean="0"/>
              <a:t>.</a:t>
            </a:r>
          </a:p>
          <a:p>
            <a:pPr>
              <a:buFont typeface="Wingdings" charset="2"/>
              <a:buChar char="§"/>
            </a:pPr>
            <a:r>
              <a:rPr lang="fr-FR" sz="2200" dirty="0" smtClean="0"/>
              <a:t>Vs 32% </a:t>
            </a:r>
            <a:r>
              <a:rPr lang="fr-FR" sz="2200" dirty="0"/>
              <a:t>of </a:t>
            </a:r>
            <a:r>
              <a:rPr lang="fr-FR" sz="2200" dirty="0" err="1"/>
              <a:t>companies</a:t>
            </a:r>
            <a:r>
              <a:rPr lang="fr-FR" sz="2200" dirty="0"/>
              <a:t> in the </a:t>
            </a:r>
            <a:r>
              <a:rPr lang="fr-FR" sz="2200" dirty="0" err="1" smtClean="0"/>
              <a:t>Americas</a:t>
            </a:r>
            <a:r>
              <a:rPr lang="fr-FR" sz="2200" dirty="0" smtClean="0"/>
              <a:t>.</a:t>
            </a:r>
            <a:endParaRPr lang="fr-FR" sz="2200" dirty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Vs 28</a:t>
            </a:r>
            <a:r>
              <a:rPr lang="fr-FR" sz="2200" dirty="0"/>
              <a:t>% of EMEA </a:t>
            </a:r>
            <a:r>
              <a:rPr lang="fr-FR" sz="2200" dirty="0" err="1"/>
              <a:t>companies</a:t>
            </a:r>
            <a:r>
              <a:rPr lang="fr-FR" sz="2200" dirty="0"/>
              <a:t>. </a:t>
            </a:r>
            <a:endParaRPr lang="fr-FR" sz="2200" dirty="0" smtClean="0"/>
          </a:p>
          <a:p>
            <a:pPr>
              <a:buFont typeface="Wingdings" charset="2"/>
              <a:buChar char="§"/>
            </a:pPr>
            <a:endParaRPr lang="fr-FR" sz="2200" dirty="0" smtClean="0"/>
          </a:p>
          <a:p>
            <a:pPr>
              <a:buFont typeface="Wingdings" charset="2"/>
              <a:buChar char="§"/>
            </a:pPr>
            <a:r>
              <a:rPr lang="fr-FR" sz="2200" dirty="0" smtClean="0"/>
              <a:t>Challenge: face the </a:t>
            </a:r>
            <a:r>
              <a:rPr lang="fr-FR" sz="2200" dirty="0"/>
              <a:t>talent </a:t>
            </a:r>
            <a:r>
              <a:rPr lang="fr-FR" sz="2200" dirty="0" err="1" smtClean="0"/>
              <a:t>shortages</a:t>
            </a:r>
            <a:r>
              <a:rPr lang="fr-FR" sz="2200" dirty="0" smtClean="0"/>
              <a:t>. </a:t>
            </a:r>
            <a:r>
              <a:rPr lang="fr-FR" sz="2200" dirty="0" err="1"/>
              <a:t>R</a:t>
            </a:r>
            <a:r>
              <a:rPr lang="fr-FR" sz="2200" dirty="0" err="1" smtClean="0"/>
              <a:t>edesign</a:t>
            </a:r>
            <a:r>
              <a:rPr lang="fr-FR" sz="2200" dirty="0" smtClean="0"/>
              <a:t> </a:t>
            </a:r>
            <a:r>
              <a:rPr lang="fr-FR" sz="2200" dirty="0"/>
              <a:t>the </a:t>
            </a:r>
            <a:r>
              <a:rPr lang="fr-FR" sz="2200" dirty="0" err="1"/>
              <a:t>regional</a:t>
            </a:r>
            <a:r>
              <a:rPr lang="fr-FR" sz="2200" dirty="0"/>
              <a:t> talent value </a:t>
            </a:r>
            <a:r>
              <a:rPr lang="fr-FR" sz="2200" dirty="0" err="1"/>
              <a:t>chain</a:t>
            </a:r>
            <a:r>
              <a:rPr lang="fr-FR" sz="2200" dirty="0"/>
              <a:t> </a:t>
            </a:r>
            <a:r>
              <a:rPr lang="fr-FR" sz="2200" dirty="0" err="1"/>
              <a:t>will</a:t>
            </a:r>
            <a:r>
              <a:rPr lang="fr-FR" sz="2200" dirty="0"/>
              <a:t> </a:t>
            </a:r>
            <a:r>
              <a:rPr lang="fr-FR" sz="2200" dirty="0" err="1"/>
              <a:t>be</a:t>
            </a:r>
            <a:r>
              <a:rPr lang="fr-FR" sz="2200" dirty="0"/>
              <a:t> one major </a:t>
            </a:r>
            <a:r>
              <a:rPr lang="fr-FR" sz="2200" dirty="0" err="1"/>
              <a:t>step</a:t>
            </a:r>
            <a:r>
              <a:rPr lang="fr-FR" sz="2200" dirty="0"/>
              <a:t> for </a:t>
            </a:r>
            <a:r>
              <a:rPr lang="fr-FR" sz="2200" dirty="0" err="1"/>
              <a:t>ensuring</a:t>
            </a:r>
            <a:r>
              <a:rPr lang="fr-FR" sz="2200" dirty="0"/>
              <a:t> </a:t>
            </a:r>
            <a:r>
              <a:rPr lang="fr-FR" sz="2200" dirty="0" err="1"/>
              <a:t>that</a:t>
            </a:r>
            <a:r>
              <a:rPr lang="fr-FR" sz="2200" dirty="0"/>
              <a:t> people are able to live up to </a:t>
            </a:r>
            <a:r>
              <a:rPr lang="fr-FR" sz="2200" dirty="0" err="1"/>
              <a:t>their</a:t>
            </a:r>
            <a:r>
              <a:rPr lang="fr-FR" sz="2200" dirty="0"/>
              <a:t> full </a:t>
            </a:r>
            <a:r>
              <a:rPr lang="fr-FR" sz="2200" dirty="0" err="1"/>
              <a:t>potential</a:t>
            </a:r>
            <a:r>
              <a:rPr lang="fr-FR" sz="2200" dirty="0"/>
              <a:t> and for </a:t>
            </a:r>
            <a:r>
              <a:rPr lang="fr-FR" sz="2200" dirty="0" err="1"/>
              <a:t>positioning</a:t>
            </a:r>
            <a:r>
              <a:rPr lang="fr-FR" sz="2200" dirty="0"/>
              <a:t> the ASEAN </a:t>
            </a:r>
            <a:r>
              <a:rPr lang="fr-FR" sz="2200" dirty="0" err="1"/>
              <a:t>economy</a:t>
            </a:r>
            <a:r>
              <a:rPr lang="fr-FR" sz="2200" dirty="0"/>
              <a:t> to </a:t>
            </a:r>
            <a:r>
              <a:rPr lang="fr-FR" sz="2200" dirty="0" err="1" smtClean="0"/>
              <a:t>thrive</a:t>
            </a:r>
            <a:r>
              <a:rPr lang="fr-FR" sz="2200" dirty="0" smtClean="0"/>
              <a:t>. 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65" y="2009349"/>
            <a:ext cx="5250495" cy="31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1821886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IMPACT ON LOCAL : GREENVILLE IS BOOMING! 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30" y="1672046"/>
            <a:ext cx="5377641" cy="32931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56" y="5408079"/>
            <a:ext cx="641198" cy="80207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599862" y="5485949"/>
            <a:ext cx="3746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Learning to </a:t>
            </a:r>
            <a:r>
              <a:rPr lang="fr-FR" dirty="0" err="1" smtClean="0"/>
              <a:t>prosper</a:t>
            </a:r>
            <a:r>
              <a:rPr lang="fr-FR" dirty="0" smtClean="0"/>
              <a:t> in a </a:t>
            </a:r>
            <a:r>
              <a:rPr lang="fr-FR" dirty="0" err="1" smtClean="0"/>
              <a:t>Factory</a:t>
            </a:r>
            <a:r>
              <a:rPr lang="fr-FR" dirty="0" smtClean="0"/>
              <a:t> </a:t>
            </a:r>
            <a:r>
              <a:rPr lang="fr-FR" dirty="0" err="1" smtClean="0"/>
              <a:t>town</a:t>
            </a:r>
            <a:r>
              <a:rPr lang="fr-FR" dirty="0" smtClean="0"/>
              <a:t> </a:t>
            </a:r>
          </a:p>
          <a:p>
            <a:r>
              <a:rPr lang="fr-FR" dirty="0" smtClean="0"/>
              <a:t>http</a:t>
            </a:r>
            <a:r>
              <a:rPr lang="fr-FR" dirty="0"/>
              <a:t>://</a:t>
            </a:r>
            <a:r>
              <a:rPr lang="fr-FR" dirty="0" err="1"/>
              <a:t>flip.it</a:t>
            </a:r>
            <a:r>
              <a:rPr lang="fr-FR" dirty="0"/>
              <a:t>/nqiRt8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20189" y="1672046"/>
            <a:ext cx="5183777" cy="4351338"/>
          </a:xfrm>
        </p:spPr>
        <p:txBody>
          <a:bodyPr>
            <a:normAutofit fontScale="6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>
                <a:latin typeface="Calibri" charset="0"/>
                <a:ea typeface="Calibri" charset="0"/>
                <a:cs typeface="Calibri" charset="0"/>
              </a:rPr>
              <a:t>Greenville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was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heart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of the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state’s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textile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industry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Beginning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in the 1970s,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facing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competition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from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lower-cost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manufacturing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regions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like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Mexico and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Southeast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Asia,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these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companies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began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to struggle.</a:t>
            </a:r>
          </a:p>
          <a:p>
            <a:pPr>
              <a:buFont typeface="Wingdings" charset="2"/>
              <a:buChar char="§"/>
            </a:pPr>
            <a:r>
              <a:rPr lang="fr-FR" dirty="0">
                <a:latin typeface="Calibri" charset="0"/>
                <a:ea typeface="Calibri" charset="0"/>
                <a:cs typeface="Calibri" charset="0"/>
              </a:rPr>
              <a:t>But Greenville has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remained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focused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on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manufacturing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. BMW, ABB, Michelin, Bosch, and General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Electric’s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power division. </a:t>
            </a:r>
          </a:p>
          <a:p>
            <a:pPr>
              <a:buFont typeface="Wingdings" charset="2"/>
              <a:buChar char="§"/>
            </a:pPr>
            <a:r>
              <a:rPr lang="fr-FR" dirty="0">
                <a:latin typeface="Calibri" charset="0"/>
                <a:ea typeface="Calibri" charset="0"/>
                <a:cs typeface="Calibri" charset="0"/>
              </a:rPr>
              <a:t>As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these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local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factories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have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adopted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increasingly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computerized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automated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techniques, the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region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has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evolved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into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one of the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country’s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leading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centers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advanced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manufacturing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Font typeface="Wingdings" charset="2"/>
              <a:buChar char="§"/>
            </a:pP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Unemployment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today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below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the national rate at 4.7 percent, and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median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household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income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property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values have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risen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recent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years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>
              <a:buFont typeface="Wingdings" charset="2"/>
              <a:buChar char="§"/>
            </a:pP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2010 and 2014, $1.5 billion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was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invested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in businesses in the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county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which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dirty="0" err="1">
                <a:latin typeface="Calibri" charset="0"/>
                <a:ea typeface="Calibri" charset="0"/>
                <a:cs typeface="Calibri" charset="0"/>
              </a:rPr>
              <a:t>added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 8,947 new jobs.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58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 noGrp="1"/>
          </p:cNvSpPr>
          <p:nvPr>
            <p:ph idx="1"/>
          </p:nvPr>
        </p:nvSpPr>
        <p:spPr>
          <a:xfrm>
            <a:off x="3068590" y="2020312"/>
            <a:ext cx="6053720" cy="28807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    WHAT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46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69" y="736599"/>
            <a:ext cx="8432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FEW WORDS, ONE REVOLUTION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3703" y="1325563"/>
            <a:ext cx="10515600" cy="4351338"/>
          </a:xfrm>
        </p:spPr>
        <p:txBody>
          <a:bodyPr/>
          <a:lstStyle/>
          <a:p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Industrial</a:t>
            </a:r>
            <a:r>
              <a:rPr lang="fr-FR" dirty="0" smtClean="0"/>
              <a:t> </a:t>
            </a:r>
            <a:r>
              <a:rPr lang="fr-FR" dirty="0" err="1" smtClean="0"/>
              <a:t>Revolution</a:t>
            </a:r>
            <a:r>
              <a:rPr lang="fr-FR" dirty="0" smtClean="0"/>
              <a:t> (World </a:t>
            </a:r>
            <a:r>
              <a:rPr lang="fr-FR" dirty="0" err="1" smtClean="0"/>
              <a:t>Economic</a:t>
            </a:r>
            <a:r>
              <a:rPr lang="fr-FR" dirty="0" smtClean="0"/>
              <a:t> Forum Davos) </a:t>
            </a:r>
          </a:p>
          <a:p>
            <a:r>
              <a:rPr lang="fr-FR" dirty="0" smtClean="0"/>
              <a:t>IIOT-</a:t>
            </a:r>
            <a:r>
              <a:rPr lang="fr-FR" dirty="0" err="1" smtClean="0"/>
              <a:t>Industrial</a:t>
            </a:r>
            <a:r>
              <a:rPr lang="fr-FR" dirty="0" smtClean="0"/>
              <a:t> Internet (USA)</a:t>
            </a:r>
          </a:p>
          <a:p>
            <a:r>
              <a:rPr lang="fr-FR" dirty="0" err="1" smtClean="0"/>
              <a:t>Industry</a:t>
            </a:r>
            <a:r>
              <a:rPr lang="fr-FR" dirty="0" smtClean="0"/>
              <a:t> 4.0 (Germany / </a:t>
            </a:r>
            <a:r>
              <a:rPr lang="fr-FR" dirty="0" err="1" smtClean="0"/>
              <a:t>Japan</a:t>
            </a:r>
            <a:r>
              <a:rPr lang="fr-FR" dirty="0" smtClean="0"/>
              <a:t>/ China )</a:t>
            </a:r>
          </a:p>
          <a:p>
            <a:r>
              <a:rPr lang="fr-FR" dirty="0" smtClean="0"/>
              <a:t>Smart </a:t>
            </a:r>
            <a:r>
              <a:rPr lang="fr-FR" dirty="0" err="1" smtClean="0"/>
              <a:t>Factory</a:t>
            </a:r>
            <a:r>
              <a:rPr lang="fr-FR" dirty="0" smtClean="0"/>
              <a:t> (Automotive and </a:t>
            </a:r>
            <a:r>
              <a:rPr lang="fr-FR" dirty="0" err="1" smtClean="0"/>
              <a:t>Aerospacial</a:t>
            </a:r>
            <a:r>
              <a:rPr lang="fr-FR" dirty="0" smtClean="0"/>
              <a:t> Industries)</a:t>
            </a:r>
          </a:p>
          <a:p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23" y="3594538"/>
            <a:ext cx="1982947" cy="3036387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649841"/>
            <a:ext cx="2017410" cy="2949180"/>
          </a:xfrm>
          <a:prstGeom prst="rect">
            <a:avLst/>
          </a:prstGeom>
        </p:spPr>
      </p:pic>
      <p:pic>
        <p:nvPicPr>
          <p:cNvPr id="8" name="Image 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11" y="3594538"/>
            <a:ext cx="1983681" cy="2975522"/>
          </a:xfrm>
          <a:prstGeom prst="rect">
            <a:avLst/>
          </a:prstGeom>
        </p:spPr>
      </p:pic>
      <p:pic>
        <p:nvPicPr>
          <p:cNvPr id="9" name="Image 8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49842"/>
            <a:ext cx="2061405" cy="2946056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42" y="3594538"/>
            <a:ext cx="2269617" cy="29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THE FOURTH INDUSTRIAL REVOLUTION </a:t>
            </a:r>
            <a:endParaRPr lang="fr-FR" dirty="0"/>
          </a:p>
        </p:txBody>
      </p:sp>
      <p:pic>
        <p:nvPicPr>
          <p:cNvPr id="6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72" y="1958313"/>
            <a:ext cx="5385136" cy="3507465"/>
          </a:xfrm>
        </p:spPr>
      </p:pic>
      <p:sp>
        <p:nvSpPr>
          <p:cNvPr id="7" name="ZoneTexte 6"/>
          <p:cNvSpPr txBox="1"/>
          <p:nvPr/>
        </p:nvSpPr>
        <p:spPr>
          <a:xfrm>
            <a:off x="283002" y="1379577"/>
            <a:ext cx="5257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Challenges : </a:t>
            </a:r>
            <a:r>
              <a:rPr lang="fr-FR" sz="2200" dirty="0" err="1" smtClean="0"/>
              <a:t>Human</a:t>
            </a:r>
            <a:r>
              <a:rPr lang="fr-FR" sz="2200" dirty="0" smtClean="0"/>
              <a:t>, </a:t>
            </a:r>
            <a:r>
              <a:rPr lang="fr-FR" sz="2200" dirty="0" err="1" smtClean="0"/>
              <a:t>Environmental</a:t>
            </a:r>
            <a:r>
              <a:rPr lang="fr-FR" sz="2200" dirty="0" smtClean="0"/>
              <a:t>, </a:t>
            </a:r>
            <a:r>
              <a:rPr lang="fr-FR" sz="2200" dirty="0" err="1" smtClean="0"/>
              <a:t>Societal</a:t>
            </a:r>
            <a:r>
              <a:rPr lang="fr-FR" sz="2200" dirty="0" smtClean="0"/>
              <a:t>, </a:t>
            </a:r>
            <a:r>
              <a:rPr lang="fr-FR" sz="2200" dirty="0" err="1" smtClean="0"/>
              <a:t>Economics</a:t>
            </a:r>
            <a:r>
              <a:rPr lang="fr-FR" sz="2200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 smtClean="0"/>
              <a:t>Tackle</a:t>
            </a:r>
            <a:r>
              <a:rPr lang="fr-FR" sz="2200" dirty="0" smtClean="0"/>
              <a:t> </a:t>
            </a:r>
            <a:r>
              <a:rPr lang="fr-FR" sz="2200" dirty="0" err="1" smtClean="0"/>
              <a:t>difficult</a:t>
            </a:r>
            <a:r>
              <a:rPr lang="fr-FR" sz="2200" dirty="0" smtClean="0"/>
              <a:t> </a:t>
            </a:r>
            <a:r>
              <a:rPr lang="fr-FR" sz="2200" dirty="0" err="1" smtClean="0"/>
              <a:t>problems</a:t>
            </a:r>
            <a:r>
              <a:rPr lang="fr-FR" sz="2200" dirty="0" smtClean="0"/>
              <a:t> : pollution,  </a:t>
            </a:r>
            <a:r>
              <a:rPr lang="fr-FR" sz="2200" dirty="0" err="1" smtClean="0"/>
              <a:t>energy</a:t>
            </a:r>
            <a:r>
              <a:rPr lang="fr-FR" sz="2200" dirty="0" smtClean="0"/>
              <a:t> </a:t>
            </a:r>
            <a:r>
              <a:rPr lang="fr-FR" sz="2200" dirty="0" err="1" smtClean="0"/>
              <a:t>demand</a:t>
            </a:r>
            <a:r>
              <a:rPr lang="fr-FR" sz="2200" dirty="0" smtClean="0"/>
              <a:t>, pressure of </a:t>
            </a:r>
            <a:r>
              <a:rPr lang="fr-FR" sz="2200" dirty="0" err="1" smtClean="0"/>
              <a:t>urbanization</a:t>
            </a:r>
            <a:r>
              <a:rPr lang="fr-FR" sz="22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Impact Physical</a:t>
            </a:r>
            <a:r>
              <a:rPr lang="fr-FR" sz="2200" dirty="0"/>
              <a:t>, digital and </a:t>
            </a:r>
            <a:r>
              <a:rPr lang="fr-FR" sz="2200" dirty="0" err="1"/>
              <a:t>biological</a:t>
            </a:r>
            <a:r>
              <a:rPr lang="fr-FR" sz="2200" dirty="0"/>
              <a:t> </a:t>
            </a:r>
            <a:r>
              <a:rPr lang="fr-FR" sz="2200" dirty="0" err="1" smtClean="0"/>
              <a:t>worlds</a:t>
            </a:r>
            <a:r>
              <a:rPr lang="fr-FR" sz="2200" dirty="0" smtClean="0"/>
              <a:t>.</a:t>
            </a:r>
          </a:p>
          <a:p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 smtClean="0"/>
              <a:t>New </a:t>
            </a:r>
            <a:r>
              <a:rPr lang="fr-FR" sz="2200" dirty="0" err="1"/>
              <a:t>ways</a:t>
            </a:r>
            <a:r>
              <a:rPr lang="fr-FR" sz="2200" dirty="0"/>
              <a:t> of </a:t>
            </a:r>
            <a:r>
              <a:rPr lang="fr-FR" sz="2200" dirty="0" err="1"/>
              <a:t>using</a:t>
            </a:r>
            <a:r>
              <a:rPr lang="fr-FR" sz="2200" dirty="0"/>
              <a:t> </a:t>
            </a:r>
            <a:r>
              <a:rPr lang="fr-FR" sz="2200" dirty="0" err="1"/>
              <a:t>technology</a:t>
            </a:r>
            <a:r>
              <a:rPr lang="fr-FR" sz="2200" dirty="0"/>
              <a:t> to change </a:t>
            </a:r>
            <a:r>
              <a:rPr lang="fr-FR" sz="2200" dirty="0" smtClean="0"/>
              <a:t> </a:t>
            </a:r>
            <a:r>
              <a:rPr lang="fr-FR" sz="2200" dirty="0" err="1" smtClean="0"/>
              <a:t>behaviour</a:t>
            </a:r>
            <a:r>
              <a:rPr lang="fr-FR" sz="2200" dirty="0" smtClean="0"/>
              <a:t> </a:t>
            </a:r>
            <a:r>
              <a:rPr lang="fr-FR" sz="2200" dirty="0"/>
              <a:t>and </a:t>
            </a:r>
            <a:r>
              <a:rPr lang="fr-FR" sz="2200" dirty="0" err="1"/>
              <a:t>our</a:t>
            </a:r>
            <a:r>
              <a:rPr lang="fr-FR" sz="2200" dirty="0"/>
              <a:t> </a:t>
            </a:r>
            <a:r>
              <a:rPr lang="fr-FR" sz="2200" dirty="0" err="1"/>
              <a:t>systems</a:t>
            </a:r>
            <a:r>
              <a:rPr lang="fr-FR" sz="2200" dirty="0"/>
              <a:t> of production and </a:t>
            </a:r>
            <a:r>
              <a:rPr lang="fr-FR" sz="2200" dirty="0" err="1" smtClean="0"/>
              <a:t>consumption</a:t>
            </a:r>
            <a:r>
              <a:rPr lang="fr-FR" sz="2200" dirty="0"/>
              <a:t>.</a:t>
            </a:r>
            <a:endParaRPr lang="fr-FR" sz="2200" dirty="0" smtClean="0"/>
          </a:p>
          <a:p>
            <a:pPr marL="285750" indent="-285750">
              <a:buFont typeface="Wingdings" charset="2"/>
              <a:buChar char="§"/>
            </a:pPr>
            <a:endParaRPr lang="fr-FR" sz="2200" dirty="0"/>
          </a:p>
          <a:p>
            <a:pPr marL="285750" indent="-285750">
              <a:buFont typeface="Wingdings" charset="2"/>
              <a:buChar char="§"/>
            </a:pPr>
            <a:r>
              <a:rPr lang="fr-FR" sz="2200" dirty="0" err="1"/>
              <a:t>S</a:t>
            </a:r>
            <a:r>
              <a:rPr lang="fr-FR" sz="2200" dirty="0" err="1" smtClean="0"/>
              <a:t>upporting</a:t>
            </a:r>
            <a:r>
              <a:rPr lang="fr-FR" sz="2200" dirty="0" smtClean="0"/>
              <a:t> </a:t>
            </a:r>
            <a:r>
              <a:rPr lang="fr-FR" sz="2200" dirty="0"/>
              <a:t>the </a:t>
            </a:r>
            <a:r>
              <a:rPr lang="fr-FR" sz="2200" dirty="0" err="1"/>
              <a:t>regeneration</a:t>
            </a:r>
            <a:r>
              <a:rPr lang="fr-FR" sz="2200" dirty="0"/>
              <a:t> and </a:t>
            </a:r>
            <a:r>
              <a:rPr lang="fr-FR" sz="2200" dirty="0" err="1" smtClean="0"/>
              <a:t>preservation</a:t>
            </a:r>
            <a:r>
              <a:rPr lang="fr-FR" sz="2200" dirty="0" smtClean="0"/>
              <a:t> </a:t>
            </a:r>
            <a:r>
              <a:rPr lang="fr-FR" sz="2200" dirty="0"/>
              <a:t>of </a:t>
            </a:r>
            <a:r>
              <a:rPr lang="fr-FR" sz="2200" dirty="0" err="1"/>
              <a:t>natural</a:t>
            </a:r>
            <a:r>
              <a:rPr lang="fr-FR" sz="2200" dirty="0"/>
              <a:t> </a:t>
            </a:r>
            <a:r>
              <a:rPr lang="fr-FR" sz="2200" dirty="0" err="1" smtClean="0"/>
              <a:t>environments</a:t>
            </a:r>
            <a:r>
              <a:rPr lang="fr-FR" sz="2400" dirty="0" smtClean="0"/>
              <a:t>. </a:t>
            </a:r>
            <a:endParaRPr lang="fr-FR" sz="24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6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THE INDUSTRIAL INTERNET 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76049" y="1120520"/>
            <a:ext cx="5976777" cy="4570740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400" dirty="0" smtClean="0"/>
              <a:t>Challenges : </a:t>
            </a:r>
            <a:r>
              <a:rPr lang="fr-FR" sz="2400" dirty="0" err="1" smtClean="0"/>
              <a:t>IoT</a:t>
            </a:r>
            <a:r>
              <a:rPr lang="fr-FR" sz="2400" dirty="0" smtClean="0"/>
              <a:t> use by the </a:t>
            </a:r>
            <a:r>
              <a:rPr lang="fr-FR" sz="2400" dirty="0" err="1" smtClean="0"/>
              <a:t>industry</a:t>
            </a:r>
            <a:r>
              <a:rPr lang="fr-FR" sz="2400" dirty="0" smtClean="0"/>
              <a:t>, The </a:t>
            </a:r>
            <a:r>
              <a:rPr lang="fr-FR" sz="2400" dirty="0" err="1" smtClean="0"/>
              <a:t>emergence</a:t>
            </a:r>
            <a:r>
              <a:rPr lang="fr-FR" sz="2400" dirty="0" smtClean="0"/>
              <a:t> of Software </a:t>
            </a:r>
            <a:r>
              <a:rPr lang="fr-FR" sz="2400" dirty="0" err="1" smtClean="0"/>
              <a:t>Analytics</a:t>
            </a:r>
            <a:r>
              <a:rPr lang="fr-FR" sz="2400" dirty="0" smtClean="0"/>
              <a:t> </a:t>
            </a:r>
            <a:r>
              <a:rPr lang="fr-FR" sz="2400" dirty="0" err="1" smtClean="0"/>
              <a:t>companies</a:t>
            </a:r>
            <a:r>
              <a:rPr lang="fr-FR" sz="2400" dirty="0" smtClean="0"/>
              <a:t>.   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The </a:t>
            </a:r>
            <a:r>
              <a:rPr lang="fr-FR" sz="2400" dirty="0" err="1"/>
              <a:t>Industrial</a:t>
            </a:r>
            <a:r>
              <a:rPr lang="fr-FR" sz="2400" dirty="0"/>
              <a:t> Internet </a:t>
            </a:r>
            <a:r>
              <a:rPr lang="fr-FR" sz="2400" dirty="0" err="1"/>
              <a:t>connects</a:t>
            </a:r>
            <a:r>
              <a:rPr lang="fr-FR" sz="2400" dirty="0"/>
              <a:t> </a:t>
            </a:r>
            <a:r>
              <a:rPr lang="fr-FR" sz="2400" dirty="0" smtClean="0"/>
              <a:t>smart machines </a:t>
            </a:r>
            <a:r>
              <a:rPr lang="fr-FR" sz="2400" dirty="0"/>
              <a:t>to an </a:t>
            </a:r>
            <a:r>
              <a:rPr lang="fr-FR" sz="2400" dirty="0" err="1"/>
              <a:t>interoperable</a:t>
            </a:r>
            <a:r>
              <a:rPr lang="fr-FR" sz="2400" dirty="0"/>
              <a:t> </a:t>
            </a:r>
            <a:r>
              <a:rPr lang="fr-FR" sz="2400" dirty="0" err="1"/>
              <a:t>platform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instantly</a:t>
            </a:r>
            <a:r>
              <a:rPr lang="fr-FR" sz="2400" dirty="0"/>
              <a:t> </a:t>
            </a:r>
            <a:r>
              <a:rPr lang="fr-FR" sz="2400" dirty="0" err="1"/>
              <a:t>transmits</a:t>
            </a:r>
            <a:r>
              <a:rPr lang="fr-FR" sz="2400" dirty="0"/>
              <a:t> </a:t>
            </a:r>
            <a:r>
              <a:rPr lang="fr-FR" sz="2400" dirty="0" err="1"/>
              <a:t>realtime</a:t>
            </a:r>
            <a:r>
              <a:rPr lang="fr-FR" sz="2400" dirty="0"/>
              <a:t> data </a:t>
            </a:r>
            <a:r>
              <a:rPr lang="fr-FR" sz="2400" dirty="0" err="1"/>
              <a:t>through</a:t>
            </a:r>
            <a:r>
              <a:rPr lang="fr-FR" sz="2400" dirty="0"/>
              <a:t> </a:t>
            </a:r>
            <a:r>
              <a:rPr lang="fr-FR" sz="2400" dirty="0" err="1"/>
              <a:t>strategically</a:t>
            </a:r>
            <a:r>
              <a:rPr lang="fr-FR" sz="2400" dirty="0"/>
              <a:t> </a:t>
            </a:r>
            <a:r>
              <a:rPr lang="fr-FR" sz="2400" dirty="0" err="1"/>
              <a:t>designed</a:t>
            </a:r>
            <a:r>
              <a:rPr lang="fr-FR" sz="2400" dirty="0"/>
              <a:t> software applications. 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err="1"/>
              <a:t>I</a:t>
            </a:r>
            <a:r>
              <a:rPr lang="fr-FR" sz="2400" dirty="0" err="1" smtClean="0"/>
              <a:t>mproving</a:t>
            </a:r>
            <a:r>
              <a:rPr lang="fr-FR" sz="2400" dirty="0" smtClean="0"/>
              <a:t> </a:t>
            </a:r>
            <a:r>
              <a:rPr lang="fr-FR" sz="2400" dirty="0" err="1" smtClean="0"/>
              <a:t>efficiency</a:t>
            </a:r>
            <a:r>
              <a:rPr lang="fr-FR" sz="2400" dirty="0" smtClean="0"/>
              <a:t> </a:t>
            </a:r>
            <a:r>
              <a:rPr lang="fr-FR" sz="2400" dirty="0"/>
              <a:t>and </a:t>
            </a:r>
            <a:r>
              <a:rPr lang="fr-FR" sz="2400" dirty="0" err="1"/>
              <a:t>preventing</a:t>
            </a:r>
            <a:r>
              <a:rPr lang="fr-FR" sz="2400" dirty="0"/>
              <a:t> damage or </a:t>
            </a:r>
            <a:r>
              <a:rPr lang="fr-FR" sz="2400" dirty="0" err="1"/>
              <a:t>unplanned</a:t>
            </a:r>
            <a:r>
              <a:rPr lang="fr-FR" sz="2400" dirty="0"/>
              <a:t> breakdowns. </a:t>
            </a:r>
            <a:endParaRPr lang="fr-FR" sz="2400" dirty="0" smtClean="0"/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err="1"/>
              <a:t>I</a:t>
            </a:r>
            <a:r>
              <a:rPr lang="fr-FR" sz="2400" dirty="0" err="1" smtClean="0"/>
              <a:t>mproving</a:t>
            </a:r>
            <a:r>
              <a:rPr lang="fr-FR" sz="2400" dirty="0" smtClean="0"/>
              <a:t> </a:t>
            </a:r>
            <a:r>
              <a:rPr lang="fr-FR" sz="2400" dirty="0"/>
              <a:t>the </a:t>
            </a:r>
            <a:r>
              <a:rPr lang="fr-FR" sz="2400" dirty="0" err="1"/>
              <a:t>efficiency</a:t>
            </a:r>
            <a:r>
              <a:rPr lang="fr-FR" sz="2400" dirty="0"/>
              <a:t> of </a:t>
            </a:r>
            <a:r>
              <a:rPr lang="fr-FR" sz="2400" dirty="0" err="1"/>
              <a:t>hospitals</a:t>
            </a:r>
            <a:r>
              <a:rPr lang="fr-FR" sz="2400" dirty="0"/>
              <a:t>, </a:t>
            </a:r>
            <a:r>
              <a:rPr lang="fr-FR" sz="2400" dirty="0" err="1"/>
              <a:t>wind</a:t>
            </a:r>
            <a:r>
              <a:rPr lang="fr-FR" sz="2400" dirty="0"/>
              <a:t> </a:t>
            </a:r>
            <a:r>
              <a:rPr lang="fr-FR" sz="2400" dirty="0" err="1"/>
              <a:t>farms</a:t>
            </a:r>
            <a:r>
              <a:rPr lang="fr-FR" sz="2400" dirty="0"/>
              <a:t>, </a:t>
            </a:r>
            <a:r>
              <a:rPr lang="fr-FR" sz="2400" dirty="0" err="1"/>
              <a:t>airplanes</a:t>
            </a:r>
            <a:r>
              <a:rPr lang="fr-FR" sz="2400" dirty="0"/>
              <a:t>, </a:t>
            </a:r>
            <a:r>
              <a:rPr lang="fr-FR" sz="2400" dirty="0" err="1"/>
              <a:t>freight</a:t>
            </a:r>
            <a:r>
              <a:rPr lang="fr-FR" sz="2400" dirty="0"/>
              <a:t> trains, power plants and more.</a:t>
            </a:r>
          </a:p>
        </p:txBody>
      </p:sp>
      <p:pic>
        <p:nvPicPr>
          <p:cNvPr id="6" name="Imag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685" y="1921790"/>
            <a:ext cx="5514305" cy="34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INDUSTRY 4.0 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47" y="1325563"/>
            <a:ext cx="5360791" cy="3125340"/>
          </a:xfrm>
        </p:spPr>
      </p:pic>
      <p:sp>
        <p:nvSpPr>
          <p:cNvPr id="5" name="ZoneTexte 4"/>
          <p:cNvSpPr txBox="1"/>
          <p:nvPr/>
        </p:nvSpPr>
        <p:spPr>
          <a:xfrm>
            <a:off x="172646" y="1325563"/>
            <a:ext cx="5281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fr-FR" sz="2400" dirty="0" smtClean="0"/>
              <a:t>Challenges : </a:t>
            </a:r>
            <a:r>
              <a:rPr lang="fr-FR" sz="2400" dirty="0" err="1" smtClean="0"/>
              <a:t>German</a:t>
            </a:r>
            <a:r>
              <a:rPr lang="fr-FR" sz="2400" dirty="0" smtClean="0"/>
              <a:t> </a:t>
            </a:r>
            <a:r>
              <a:rPr lang="fr-FR" sz="2400" dirty="0" err="1"/>
              <a:t>L</a:t>
            </a:r>
            <a:r>
              <a:rPr lang="fr-FR" sz="2400" dirty="0" err="1" smtClean="0"/>
              <a:t>eardership</a:t>
            </a:r>
            <a:r>
              <a:rPr lang="fr-FR" sz="2400" dirty="0" smtClean="0"/>
              <a:t>. 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Industrial</a:t>
            </a:r>
            <a:r>
              <a:rPr lang="fr-FR" sz="2400" dirty="0" smtClean="0"/>
              <a:t> </a:t>
            </a:r>
            <a:r>
              <a:rPr lang="fr-FR" sz="2400" dirty="0"/>
              <a:t>production </a:t>
            </a:r>
            <a:r>
              <a:rPr lang="fr-FR" sz="2400" dirty="0" err="1" smtClean="0"/>
              <a:t>is</a:t>
            </a:r>
            <a:r>
              <a:rPr lang="fr-FR" sz="2400" dirty="0" smtClean="0"/>
              <a:t>  </a:t>
            </a:r>
            <a:r>
              <a:rPr lang="fr-FR" sz="2400" dirty="0" err="1" smtClean="0"/>
              <a:t>disrupted</a:t>
            </a:r>
            <a:r>
              <a:rPr lang="fr-FR" sz="2400" dirty="0" smtClean="0"/>
              <a:t> </a:t>
            </a:r>
            <a:r>
              <a:rPr lang="fr-FR" sz="2400" dirty="0"/>
              <a:t>by </a:t>
            </a:r>
            <a:r>
              <a:rPr lang="fr-FR" sz="2400" dirty="0" err="1" smtClean="0"/>
              <a:t>digitisation</a:t>
            </a:r>
            <a:r>
              <a:rPr lang="fr-FR" sz="2400" dirty="0" smtClean="0"/>
              <a:t>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 smtClean="0"/>
          </a:p>
          <a:p>
            <a:pPr marL="285750" indent="-285750">
              <a:buFont typeface="Wingdings" charset="2"/>
              <a:buChar char="§"/>
            </a:pPr>
            <a:r>
              <a:rPr lang="fr-FR" sz="2400" dirty="0"/>
              <a:t>Germany has set </a:t>
            </a:r>
            <a:r>
              <a:rPr lang="fr-FR" sz="2400" dirty="0" err="1"/>
              <a:t>itself</a:t>
            </a:r>
            <a:r>
              <a:rPr lang="fr-FR" sz="2400" dirty="0"/>
              <a:t> the goal of </a:t>
            </a:r>
            <a:r>
              <a:rPr lang="fr-FR" sz="2400" dirty="0" err="1"/>
              <a:t>being</a:t>
            </a:r>
            <a:r>
              <a:rPr lang="fr-FR" sz="2400" dirty="0"/>
              <a:t> an </a:t>
            </a:r>
            <a:r>
              <a:rPr lang="fr-FR" sz="2400" dirty="0" err="1"/>
              <a:t>integrated</a:t>
            </a:r>
            <a:r>
              <a:rPr lang="fr-FR" sz="2400" dirty="0"/>
              <a:t> </a:t>
            </a:r>
            <a:r>
              <a:rPr lang="fr-FR" sz="2400" dirty="0" err="1"/>
              <a:t>industry</a:t>
            </a:r>
            <a:r>
              <a:rPr lang="fr-FR" sz="2400" dirty="0"/>
              <a:t> lead </a:t>
            </a:r>
            <a:r>
              <a:rPr lang="fr-FR" sz="2400" dirty="0" err="1"/>
              <a:t>market</a:t>
            </a:r>
            <a:r>
              <a:rPr lang="fr-FR" sz="2400" dirty="0"/>
              <a:t> and provider by </a:t>
            </a:r>
            <a:r>
              <a:rPr lang="fr-FR" sz="2400" dirty="0" smtClean="0"/>
              <a:t>2020.</a:t>
            </a:r>
          </a:p>
          <a:p>
            <a:pPr marL="285750" indent="-285750">
              <a:buFont typeface="Wingdings" charset="2"/>
              <a:buChar char="§"/>
            </a:pPr>
            <a:endParaRPr lang="fr-FR" sz="2400" dirty="0"/>
          </a:p>
          <a:p>
            <a:pPr marL="285750" indent="-285750">
              <a:buFont typeface="Wingdings" charset="2"/>
              <a:buChar char="§"/>
            </a:pPr>
            <a:r>
              <a:rPr lang="fr-FR" sz="2400" dirty="0" err="1" smtClean="0"/>
              <a:t>Leading</a:t>
            </a:r>
            <a:r>
              <a:rPr lang="fr-FR" sz="2400" dirty="0" smtClean="0"/>
              <a:t> </a:t>
            </a:r>
            <a:r>
              <a:rPr lang="fr-FR" sz="2400" dirty="0" err="1" smtClean="0"/>
              <a:t>companies</a:t>
            </a:r>
            <a:r>
              <a:rPr lang="fr-FR" sz="2400" dirty="0" smtClean="0"/>
              <a:t>: BASF, Bosch,  Daimler, Deutsche Telecom, </a:t>
            </a:r>
            <a:r>
              <a:rPr lang="fr-FR" sz="2400" dirty="0" err="1" smtClean="0"/>
              <a:t>Klöckner&amp;Co</a:t>
            </a:r>
            <a:r>
              <a:rPr lang="fr-FR" sz="2400" dirty="0" smtClean="0"/>
              <a:t>, </a:t>
            </a:r>
            <a:r>
              <a:rPr lang="fr-FR" sz="2400" dirty="0" err="1" smtClean="0"/>
              <a:t>Trumpf</a:t>
            </a:r>
            <a:r>
              <a:rPr lang="fr-FR" sz="2400" dirty="0" smtClean="0"/>
              <a:t>, Siemens.</a:t>
            </a:r>
            <a:endParaRPr lang="fr-FR" sz="2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47" y="5276538"/>
            <a:ext cx="948649" cy="118666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461945" y="5546702"/>
            <a:ext cx="445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Economist</a:t>
            </a:r>
            <a:r>
              <a:rPr lang="fr-FR" dirty="0" smtClean="0"/>
              <a:t> :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/>
              <a:t>Deutschland</a:t>
            </a:r>
            <a:r>
              <a:rPr lang="fr-FR" dirty="0"/>
              <a:t> do digital?</a:t>
            </a:r>
          </a:p>
          <a:p>
            <a:r>
              <a:rPr lang="fr-FR" dirty="0"/>
              <a:t>https://</a:t>
            </a:r>
            <a:r>
              <a:rPr lang="fr-FR" dirty="0" err="1"/>
              <a:t>goo.gl</a:t>
            </a:r>
            <a:r>
              <a:rPr lang="fr-FR" dirty="0"/>
              <a:t>/EgYzQ9</a:t>
            </a:r>
          </a:p>
        </p:txBody>
      </p:sp>
    </p:spTree>
    <p:extLst>
      <p:ext uri="{BB962C8B-B14F-4D97-AF65-F5344CB8AC3E}">
        <p14:creationId xmlns:p14="http://schemas.microsoft.com/office/powerpoint/2010/main" val="139010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SMART FACTORY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1639" y="1145680"/>
            <a:ext cx="5247290" cy="435133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fr-FR" sz="2400" dirty="0" smtClean="0"/>
              <a:t>Challenges: </a:t>
            </a:r>
            <a:r>
              <a:rPr lang="fr-FR" sz="2400" dirty="0" err="1" smtClean="0"/>
              <a:t>Personalization</a:t>
            </a:r>
            <a:r>
              <a:rPr lang="fr-FR" sz="2400" dirty="0" smtClean="0"/>
              <a:t> of </a:t>
            </a: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product</a:t>
            </a:r>
            <a:r>
              <a:rPr lang="fr-FR" sz="2400" dirty="0" smtClean="0"/>
              <a:t>, </a:t>
            </a:r>
            <a:r>
              <a:rPr lang="fr-FR" sz="2400" dirty="0" err="1"/>
              <a:t>h</a:t>
            </a:r>
            <a:r>
              <a:rPr lang="fr-FR" sz="2400" dirty="0" err="1" smtClean="0"/>
              <a:t>igher</a:t>
            </a:r>
            <a:r>
              <a:rPr lang="fr-FR" sz="2400" dirty="0" smtClean="0"/>
              <a:t> </a:t>
            </a:r>
            <a:r>
              <a:rPr lang="fr-FR" sz="2400" dirty="0" err="1" smtClean="0"/>
              <a:t>productivity</a:t>
            </a:r>
            <a:r>
              <a:rPr lang="fr-FR" sz="2400" dirty="0" smtClean="0"/>
              <a:t>, </a:t>
            </a:r>
            <a:r>
              <a:rPr lang="fr-FR" sz="2400" dirty="0" err="1" smtClean="0"/>
              <a:t>implement</a:t>
            </a:r>
            <a:r>
              <a:rPr lang="fr-FR" sz="2400" dirty="0" smtClean="0"/>
              <a:t> new </a:t>
            </a:r>
            <a:r>
              <a:rPr lang="fr-FR" sz="2400" dirty="0" err="1" smtClean="0"/>
              <a:t>processes</a:t>
            </a:r>
            <a:r>
              <a:rPr lang="fr-FR" sz="2400" dirty="0" smtClean="0"/>
              <a:t> of production. </a:t>
            </a:r>
          </a:p>
          <a:p>
            <a:pPr>
              <a:buFont typeface="Wingdings" charset="2"/>
              <a:buChar char="§"/>
            </a:pPr>
            <a:endParaRPr lang="fr-FR" sz="2400" dirty="0"/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From</a:t>
            </a:r>
            <a:r>
              <a:rPr lang="fr-FR" sz="2400" dirty="0" smtClean="0"/>
              <a:t> the </a:t>
            </a:r>
            <a:r>
              <a:rPr lang="fr-FR" sz="2400" dirty="0" err="1" smtClean="0"/>
              <a:t>assembly</a:t>
            </a:r>
            <a:r>
              <a:rPr lang="fr-FR" sz="2400" dirty="0" smtClean="0"/>
              <a:t> line to the </a:t>
            </a:r>
            <a:r>
              <a:rPr lang="fr-FR" sz="2400" dirty="0" err="1" smtClean="0"/>
              <a:t>modular</a:t>
            </a:r>
            <a:r>
              <a:rPr lang="fr-FR" sz="2400" dirty="0" smtClean="0"/>
              <a:t> </a:t>
            </a:r>
            <a:r>
              <a:rPr lang="fr-FR" sz="2400" dirty="0" err="1" smtClean="0"/>
              <a:t>assembly</a:t>
            </a:r>
            <a:r>
              <a:rPr lang="fr-FR" sz="2400" dirty="0" smtClean="0"/>
              <a:t> .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err="1" smtClean="0"/>
              <a:t>Integration</a:t>
            </a:r>
            <a:r>
              <a:rPr lang="fr-FR" sz="2400" dirty="0" smtClean="0"/>
              <a:t> of smart robots, </a:t>
            </a:r>
            <a:r>
              <a:rPr lang="fr-FR" sz="2400" dirty="0" err="1"/>
              <a:t>v</a:t>
            </a:r>
            <a:r>
              <a:rPr lang="fr-FR" sz="2400" dirty="0" err="1" smtClean="0"/>
              <a:t>irtual</a:t>
            </a:r>
            <a:r>
              <a:rPr lang="fr-FR" sz="2400" dirty="0" smtClean="0"/>
              <a:t> reality glasses, 3D Printing, drones in the </a:t>
            </a:r>
            <a:r>
              <a:rPr lang="fr-FR" sz="2400" dirty="0" err="1" smtClean="0"/>
              <a:t>assembly</a:t>
            </a:r>
            <a:r>
              <a:rPr lang="fr-FR" sz="2400" dirty="0" smtClean="0"/>
              <a:t> </a:t>
            </a:r>
            <a:r>
              <a:rPr lang="fr-FR" sz="2400" dirty="0" err="1" smtClean="0"/>
              <a:t>process</a:t>
            </a:r>
            <a:r>
              <a:rPr lang="fr-FR" sz="2400" dirty="0" smtClean="0"/>
              <a:t>. </a:t>
            </a:r>
          </a:p>
          <a:p>
            <a:pPr>
              <a:buFont typeface="Wingdings" charset="2"/>
              <a:buChar char="§"/>
            </a:pPr>
            <a:endParaRPr lang="fr-FR" sz="2400" dirty="0" smtClean="0"/>
          </a:p>
          <a:p>
            <a:pPr>
              <a:buFont typeface="Wingdings" charset="2"/>
              <a:buChar char="§"/>
            </a:pPr>
            <a:r>
              <a:rPr lang="fr-FR" sz="2400" dirty="0" smtClean="0"/>
              <a:t>Leaders: Audi, Mercedes, BMW, Toyota, Boeing, Airbus. 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52" y="1325563"/>
            <a:ext cx="5735103" cy="35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1604</Words>
  <Application>Microsoft Macintosh PowerPoint</Application>
  <PresentationFormat>Grand écran</PresentationFormat>
  <Paragraphs>271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8" baseType="lpstr">
      <vt:lpstr>American Typewriter</vt:lpstr>
      <vt:lpstr>Brush Script MT</vt:lpstr>
      <vt:lpstr>Calibri</vt:lpstr>
      <vt:lpstr>Calibri Light</vt:lpstr>
      <vt:lpstr>Chalkduster</vt:lpstr>
      <vt:lpstr>Wingdings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FEW WORDS, ONE REVOLUTION  </vt:lpstr>
      <vt:lpstr>THE FOURTH INDUSTRIAL REVOLUTION </vt:lpstr>
      <vt:lpstr>THE INDUSTRIAL INTERNET </vt:lpstr>
      <vt:lpstr>INDUSTRY 4.0  </vt:lpstr>
      <vt:lpstr>SMART FACTORY </vt:lpstr>
      <vt:lpstr>MADE IN CHINA 2025 </vt:lpstr>
      <vt:lpstr>WHAT MADE THIS REVOLUTION 4.0 POSSIBLE?  </vt:lpstr>
      <vt:lpstr>ECONOMY OF MASS CUSTOMIZATION </vt:lpstr>
      <vt:lpstr>AI  </vt:lpstr>
      <vt:lpstr>ADVANCED ROBOTICS</vt:lpstr>
      <vt:lpstr>IoT, SENSORS &amp; CLOUD COMPUTING </vt:lpstr>
      <vt:lpstr>AUTONOMOUS VEHICLES </vt:lpstr>
      <vt:lpstr>3D PRINTING </vt:lpstr>
      <vt:lpstr>NANOTECHNOLOGY </vt:lpstr>
      <vt:lpstr>AUGMENTED REALITY </vt:lpstr>
      <vt:lpstr>ADOPTION OF INDUSTRY 4.0</vt:lpstr>
      <vt:lpstr>ADOPTION OF INDUSTRY 4.0</vt:lpstr>
      <vt:lpstr>WHY COMPANIES ADOPT INDUSTRY 4.0?  </vt:lpstr>
      <vt:lpstr>Présentation PowerPoint</vt:lpstr>
      <vt:lpstr>MULTIPLE CHALLENGES FOR THE ORGANIZATION  </vt:lpstr>
      <vt:lpstr>HOW TO BECOME AN IIoT ORGANIZATION </vt:lpstr>
      <vt:lpstr>INTEGRATE OT AND IT </vt:lpstr>
      <vt:lpstr>INTEGRATE OT AND IT : AIRCRAFT COMPANY  </vt:lpstr>
      <vt:lpstr>IMPLEMENT IIoT PLATFORM  </vt:lpstr>
      <vt:lpstr>IMPLEMENT IIoT PLATFORM </vt:lpstr>
      <vt:lpstr>ESTABLISH IIoT CENTER OF EXCELLENCE (CoE) </vt:lpstr>
      <vt:lpstr>DIGITAL PERFORMANCE MANAGEMENT</vt:lpstr>
      <vt:lpstr>SIEMENS : NEW DIGITAL MANUFACTURER</vt:lpstr>
      <vt:lpstr>SIEMENS : NEW DIGITAL MANUFACTURER</vt:lpstr>
      <vt:lpstr>Présentation PowerPoint</vt:lpstr>
      <vt:lpstr>IMPACT ON HUMAN LABOR : LESS JOBS </vt:lpstr>
      <vt:lpstr>IMPACT ON HUMAN LABOR : INEQUALITY</vt:lpstr>
      <vt:lpstr>IMPACT ON GLOBALIZATION : WINNING CHINA! </vt:lpstr>
      <vt:lpstr>IMPACT ON GLOBALIZATION : WINNING ASIA ?</vt:lpstr>
      <vt:lpstr>IMPACT ON LOCAL : GREENVILLE IS BOOMING!  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150</cp:revision>
  <dcterms:created xsi:type="dcterms:W3CDTF">2016-11-21T10:54:58Z</dcterms:created>
  <dcterms:modified xsi:type="dcterms:W3CDTF">2016-12-01T21:57:27Z</dcterms:modified>
</cp:coreProperties>
</file>